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88" r:id="rId4"/>
    <p:sldId id="283" r:id="rId5"/>
    <p:sldId id="284" r:id="rId6"/>
    <p:sldId id="285" r:id="rId7"/>
    <p:sldId id="286" r:id="rId8"/>
    <p:sldId id="287" r:id="rId9"/>
    <p:sldId id="289" r:id="rId10"/>
    <p:sldId id="282" r:id="rId1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487CD"/>
    <a:srgbClr val="5F86CD"/>
    <a:srgbClr val="6A8ED0"/>
    <a:srgbClr val="7093D2"/>
    <a:srgbClr val="7C9CD6"/>
    <a:srgbClr val="FFFFCC"/>
    <a:srgbClr val="FF7C80"/>
    <a:srgbClr val="C1CBD7"/>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4" autoAdjust="0"/>
    <p:restoredTop sz="86207" autoAdjust="0"/>
  </p:normalViewPr>
  <p:slideViewPr>
    <p:cSldViewPr snapToGrid="0">
      <p:cViewPr varScale="1">
        <p:scale>
          <a:sx n="75" d="100"/>
          <a:sy n="75" d="100"/>
        </p:scale>
        <p:origin x="74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277B4-7D04-4DC3-865B-03E605EF8F78}" type="datetimeFigureOut">
              <a:rPr lang="ko-KR" altLang="en-US" smtClean="0"/>
              <a:t>2019-08-28</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B243F-5A1C-40CB-8E82-D933C740E3B9}" type="slidenum">
              <a:rPr lang="ko-KR" altLang="en-US" smtClean="0"/>
              <a:t>‹#›</a:t>
            </a:fld>
            <a:endParaRPr lang="ko-KR" altLang="en-US" dirty="0"/>
          </a:p>
        </p:txBody>
      </p:sp>
    </p:spTree>
    <p:extLst>
      <p:ext uri="{BB962C8B-B14F-4D97-AF65-F5344CB8AC3E}">
        <p14:creationId xmlns:p14="http://schemas.microsoft.com/office/powerpoint/2010/main" val="141535725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92B243F-5A1C-40CB-8E82-D933C740E3B9}" type="slidenum">
              <a:rPr lang="ko-KR" altLang="en-US" smtClean="0"/>
              <a:t>2</a:t>
            </a:fld>
            <a:endParaRPr lang="ko-KR" altLang="en-US" dirty="0"/>
          </a:p>
        </p:txBody>
      </p:sp>
    </p:spTree>
    <p:extLst>
      <p:ext uri="{BB962C8B-B14F-4D97-AF65-F5344CB8AC3E}">
        <p14:creationId xmlns:p14="http://schemas.microsoft.com/office/powerpoint/2010/main" val="987356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92B243F-5A1C-40CB-8E82-D933C740E3B9}" type="slidenum">
              <a:rPr lang="ko-KR" altLang="en-US" smtClean="0"/>
              <a:t>3</a:t>
            </a:fld>
            <a:endParaRPr lang="ko-KR" altLang="en-US" dirty="0"/>
          </a:p>
        </p:txBody>
      </p:sp>
    </p:spTree>
    <p:extLst>
      <p:ext uri="{BB962C8B-B14F-4D97-AF65-F5344CB8AC3E}">
        <p14:creationId xmlns:p14="http://schemas.microsoft.com/office/powerpoint/2010/main" val="393717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92B243F-5A1C-40CB-8E82-D933C740E3B9}" type="slidenum">
              <a:rPr lang="ko-KR" altLang="en-US" smtClean="0"/>
              <a:t>4</a:t>
            </a:fld>
            <a:endParaRPr lang="ko-KR" altLang="en-US" dirty="0"/>
          </a:p>
        </p:txBody>
      </p:sp>
    </p:spTree>
    <p:extLst>
      <p:ext uri="{BB962C8B-B14F-4D97-AF65-F5344CB8AC3E}">
        <p14:creationId xmlns:p14="http://schemas.microsoft.com/office/powerpoint/2010/main" val="3294628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92B243F-5A1C-40CB-8E82-D933C740E3B9}" type="slidenum">
              <a:rPr lang="ko-KR" altLang="en-US" smtClean="0"/>
              <a:t>5</a:t>
            </a:fld>
            <a:endParaRPr lang="ko-KR" altLang="en-US" dirty="0"/>
          </a:p>
        </p:txBody>
      </p:sp>
    </p:spTree>
    <p:extLst>
      <p:ext uri="{BB962C8B-B14F-4D97-AF65-F5344CB8AC3E}">
        <p14:creationId xmlns:p14="http://schemas.microsoft.com/office/powerpoint/2010/main" val="79082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92B243F-5A1C-40CB-8E82-D933C740E3B9}" type="slidenum">
              <a:rPr lang="ko-KR" altLang="en-US" smtClean="0"/>
              <a:t>6</a:t>
            </a:fld>
            <a:endParaRPr lang="ko-KR" altLang="en-US" dirty="0"/>
          </a:p>
        </p:txBody>
      </p:sp>
    </p:spTree>
    <p:extLst>
      <p:ext uri="{BB962C8B-B14F-4D97-AF65-F5344CB8AC3E}">
        <p14:creationId xmlns:p14="http://schemas.microsoft.com/office/powerpoint/2010/main" val="414516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92B243F-5A1C-40CB-8E82-D933C740E3B9}" type="slidenum">
              <a:rPr lang="ko-KR" altLang="en-US" smtClean="0"/>
              <a:t>7</a:t>
            </a:fld>
            <a:endParaRPr lang="ko-KR" altLang="en-US" dirty="0"/>
          </a:p>
        </p:txBody>
      </p:sp>
    </p:spTree>
    <p:extLst>
      <p:ext uri="{BB962C8B-B14F-4D97-AF65-F5344CB8AC3E}">
        <p14:creationId xmlns:p14="http://schemas.microsoft.com/office/powerpoint/2010/main" val="3011618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92B243F-5A1C-40CB-8E82-D933C740E3B9}" type="slidenum">
              <a:rPr lang="ko-KR" altLang="en-US" smtClean="0"/>
              <a:t>8</a:t>
            </a:fld>
            <a:endParaRPr lang="ko-KR" altLang="en-US" dirty="0"/>
          </a:p>
        </p:txBody>
      </p:sp>
    </p:spTree>
    <p:extLst>
      <p:ext uri="{BB962C8B-B14F-4D97-AF65-F5344CB8AC3E}">
        <p14:creationId xmlns:p14="http://schemas.microsoft.com/office/powerpoint/2010/main" val="1563783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92B243F-5A1C-40CB-8E82-D933C740E3B9}" type="slidenum">
              <a:rPr lang="ko-KR" altLang="en-US" smtClean="0"/>
              <a:t>9</a:t>
            </a:fld>
            <a:endParaRPr lang="ko-KR" altLang="en-US" dirty="0"/>
          </a:p>
        </p:txBody>
      </p:sp>
    </p:spTree>
    <p:extLst>
      <p:ext uri="{BB962C8B-B14F-4D97-AF65-F5344CB8AC3E}">
        <p14:creationId xmlns:p14="http://schemas.microsoft.com/office/powerpoint/2010/main" val="608884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601633-3496-423B-A077-BE315856D8B3}"/>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FB40D63-6707-46B2-8324-EA304769F4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72819D8-C549-4677-AFD8-2F6996240FF4}"/>
              </a:ext>
            </a:extLst>
          </p:cNvPr>
          <p:cNvSpPr>
            <a:spLocks noGrp="1"/>
          </p:cNvSpPr>
          <p:nvPr>
            <p:ph type="dt" sz="half" idx="10"/>
          </p:nvPr>
        </p:nvSpPr>
        <p:spPr/>
        <p:txBody>
          <a:bodyPr/>
          <a:lstStyle/>
          <a:p>
            <a:fld id="{6C2217B3-3673-49BE-BC38-8109BCFE3E2B}" type="datetimeFigureOut">
              <a:rPr lang="ko-KR" altLang="en-US" smtClean="0"/>
              <a:t>2019-08-28</a:t>
            </a:fld>
            <a:endParaRPr lang="ko-KR" altLang="en-US" dirty="0"/>
          </a:p>
        </p:txBody>
      </p:sp>
      <p:sp>
        <p:nvSpPr>
          <p:cNvPr id="5" name="바닥글 개체 틀 4">
            <a:extLst>
              <a:ext uri="{FF2B5EF4-FFF2-40B4-BE49-F238E27FC236}">
                <a16:creationId xmlns:a16="http://schemas.microsoft.com/office/drawing/2014/main" id="{6A0A8E1E-4AD4-40DF-A500-80EA73332530}"/>
              </a:ext>
            </a:extLst>
          </p:cNvPr>
          <p:cNvSpPr>
            <a:spLocks noGrp="1"/>
          </p:cNvSpPr>
          <p:nvPr>
            <p:ph type="ftr" sz="quarter" idx="11"/>
          </p:nvPr>
        </p:nvSpPr>
        <p:spPr/>
        <p:txBody>
          <a:bodyPr/>
          <a:lstStyle/>
          <a:p>
            <a:endParaRPr lang="ko-KR" altLang="en-US" dirty="0"/>
          </a:p>
        </p:txBody>
      </p:sp>
      <p:sp>
        <p:nvSpPr>
          <p:cNvPr id="6" name="슬라이드 번호 개체 틀 5">
            <a:extLst>
              <a:ext uri="{FF2B5EF4-FFF2-40B4-BE49-F238E27FC236}">
                <a16:creationId xmlns:a16="http://schemas.microsoft.com/office/drawing/2014/main" id="{E116F7C3-7ECB-4A43-B948-6074008BEEDC}"/>
              </a:ext>
            </a:extLst>
          </p:cNvPr>
          <p:cNvSpPr>
            <a:spLocks noGrp="1"/>
          </p:cNvSpPr>
          <p:nvPr>
            <p:ph type="sldNum" sz="quarter" idx="12"/>
          </p:nvPr>
        </p:nvSpPr>
        <p:spPr/>
        <p:txBody>
          <a:body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1761321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D40EB1-A30C-484C-990F-0206A9EDEEF7}"/>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A84831B-1F97-4489-BF54-7B3A7E512119}"/>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D0F1F789-BBEC-4BD7-B932-F9EEE24263BA}"/>
              </a:ext>
            </a:extLst>
          </p:cNvPr>
          <p:cNvSpPr>
            <a:spLocks noGrp="1"/>
          </p:cNvSpPr>
          <p:nvPr>
            <p:ph type="dt" sz="half" idx="10"/>
          </p:nvPr>
        </p:nvSpPr>
        <p:spPr/>
        <p:txBody>
          <a:bodyPr/>
          <a:lstStyle/>
          <a:p>
            <a:fld id="{6C2217B3-3673-49BE-BC38-8109BCFE3E2B}" type="datetimeFigureOut">
              <a:rPr lang="ko-KR" altLang="en-US" smtClean="0"/>
              <a:t>2019-08-28</a:t>
            </a:fld>
            <a:endParaRPr lang="ko-KR" altLang="en-US" dirty="0"/>
          </a:p>
        </p:txBody>
      </p:sp>
      <p:sp>
        <p:nvSpPr>
          <p:cNvPr id="5" name="바닥글 개체 틀 4">
            <a:extLst>
              <a:ext uri="{FF2B5EF4-FFF2-40B4-BE49-F238E27FC236}">
                <a16:creationId xmlns:a16="http://schemas.microsoft.com/office/drawing/2014/main" id="{2596B644-CBCC-4BCB-BE76-331F3007B6F9}"/>
              </a:ext>
            </a:extLst>
          </p:cNvPr>
          <p:cNvSpPr>
            <a:spLocks noGrp="1"/>
          </p:cNvSpPr>
          <p:nvPr>
            <p:ph type="ftr" sz="quarter" idx="11"/>
          </p:nvPr>
        </p:nvSpPr>
        <p:spPr/>
        <p:txBody>
          <a:bodyPr/>
          <a:lstStyle/>
          <a:p>
            <a:endParaRPr lang="ko-KR" altLang="en-US" dirty="0"/>
          </a:p>
        </p:txBody>
      </p:sp>
      <p:sp>
        <p:nvSpPr>
          <p:cNvPr id="6" name="슬라이드 번호 개체 틀 5">
            <a:extLst>
              <a:ext uri="{FF2B5EF4-FFF2-40B4-BE49-F238E27FC236}">
                <a16:creationId xmlns:a16="http://schemas.microsoft.com/office/drawing/2014/main" id="{3CFD3AF4-CACB-4C34-996D-B134721EA8BF}"/>
              </a:ext>
            </a:extLst>
          </p:cNvPr>
          <p:cNvSpPr>
            <a:spLocks noGrp="1"/>
          </p:cNvSpPr>
          <p:nvPr>
            <p:ph type="sldNum" sz="quarter" idx="12"/>
          </p:nvPr>
        </p:nvSpPr>
        <p:spPr/>
        <p:txBody>
          <a:body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2977950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85BE065-03F9-47C3-9FEC-9FC4AC42578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D03FD63-0961-4396-B8A4-E1088DE1434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4D76F3D5-9D35-4311-87D1-B1AC3B227915}"/>
              </a:ext>
            </a:extLst>
          </p:cNvPr>
          <p:cNvSpPr>
            <a:spLocks noGrp="1"/>
          </p:cNvSpPr>
          <p:nvPr>
            <p:ph type="dt" sz="half" idx="10"/>
          </p:nvPr>
        </p:nvSpPr>
        <p:spPr/>
        <p:txBody>
          <a:bodyPr/>
          <a:lstStyle/>
          <a:p>
            <a:fld id="{6C2217B3-3673-49BE-BC38-8109BCFE3E2B}" type="datetimeFigureOut">
              <a:rPr lang="ko-KR" altLang="en-US" smtClean="0"/>
              <a:t>2019-08-28</a:t>
            </a:fld>
            <a:endParaRPr lang="ko-KR" altLang="en-US" dirty="0"/>
          </a:p>
        </p:txBody>
      </p:sp>
      <p:sp>
        <p:nvSpPr>
          <p:cNvPr id="5" name="바닥글 개체 틀 4">
            <a:extLst>
              <a:ext uri="{FF2B5EF4-FFF2-40B4-BE49-F238E27FC236}">
                <a16:creationId xmlns:a16="http://schemas.microsoft.com/office/drawing/2014/main" id="{7DF26757-EFEF-4C5C-A9AC-DFEFB30ED179}"/>
              </a:ext>
            </a:extLst>
          </p:cNvPr>
          <p:cNvSpPr>
            <a:spLocks noGrp="1"/>
          </p:cNvSpPr>
          <p:nvPr>
            <p:ph type="ftr" sz="quarter" idx="11"/>
          </p:nvPr>
        </p:nvSpPr>
        <p:spPr/>
        <p:txBody>
          <a:bodyPr/>
          <a:lstStyle/>
          <a:p>
            <a:endParaRPr lang="ko-KR" altLang="en-US" dirty="0"/>
          </a:p>
        </p:txBody>
      </p:sp>
      <p:sp>
        <p:nvSpPr>
          <p:cNvPr id="6" name="슬라이드 번호 개체 틀 5">
            <a:extLst>
              <a:ext uri="{FF2B5EF4-FFF2-40B4-BE49-F238E27FC236}">
                <a16:creationId xmlns:a16="http://schemas.microsoft.com/office/drawing/2014/main" id="{B7197EA7-DF4A-4975-962D-EFDECFD14FBB}"/>
              </a:ext>
            </a:extLst>
          </p:cNvPr>
          <p:cNvSpPr>
            <a:spLocks noGrp="1"/>
          </p:cNvSpPr>
          <p:nvPr>
            <p:ph type="sldNum" sz="quarter" idx="12"/>
          </p:nvPr>
        </p:nvSpPr>
        <p:spPr/>
        <p:txBody>
          <a:body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239281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359C7B-E9E0-4785-8FC9-56BB5BDD0E9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B7892B-6915-405A-8953-D791D8D0BEF7}"/>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A9DBB3D3-82BC-40C9-A4A3-3FE66EEF40E8}"/>
              </a:ext>
            </a:extLst>
          </p:cNvPr>
          <p:cNvSpPr>
            <a:spLocks noGrp="1"/>
          </p:cNvSpPr>
          <p:nvPr>
            <p:ph type="dt" sz="half" idx="10"/>
          </p:nvPr>
        </p:nvSpPr>
        <p:spPr/>
        <p:txBody>
          <a:bodyPr/>
          <a:lstStyle/>
          <a:p>
            <a:fld id="{6C2217B3-3673-49BE-BC38-8109BCFE3E2B}" type="datetimeFigureOut">
              <a:rPr lang="ko-KR" altLang="en-US" smtClean="0"/>
              <a:t>2019-08-28</a:t>
            </a:fld>
            <a:endParaRPr lang="ko-KR" altLang="en-US" dirty="0"/>
          </a:p>
        </p:txBody>
      </p:sp>
      <p:sp>
        <p:nvSpPr>
          <p:cNvPr id="5" name="바닥글 개체 틀 4">
            <a:extLst>
              <a:ext uri="{FF2B5EF4-FFF2-40B4-BE49-F238E27FC236}">
                <a16:creationId xmlns:a16="http://schemas.microsoft.com/office/drawing/2014/main" id="{66428975-0108-4108-9D64-A3567A4AF594}"/>
              </a:ext>
            </a:extLst>
          </p:cNvPr>
          <p:cNvSpPr>
            <a:spLocks noGrp="1"/>
          </p:cNvSpPr>
          <p:nvPr>
            <p:ph type="ftr" sz="quarter" idx="11"/>
          </p:nvPr>
        </p:nvSpPr>
        <p:spPr/>
        <p:txBody>
          <a:bodyPr/>
          <a:lstStyle/>
          <a:p>
            <a:endParaRPr lang="ko-KR" altLang="en-US" dirty="0"/>
          </a:p>
        </p:txBody>
      </p:sp>
      <p:sp>
        <p:nvSpPr>
          <p:cNvPr id="6" name="슬라이드 번호 개체 틀 5">
            <a:extLst>
              <a:ext uri="{FF2B5EF4-FFF2-40B4-BE49-F238E27FC236}">
                <a16:creationId xmlns:a16="http://schemas.microsoft.com/office/drawing/2014/main" id="{6662836B-4773-4544-8A6F-205CAE29A772}"/>
              </a:ext>
            </a:extLst>
          </p:cNvPr>
          <p:cNvSpPr>
            <a:spLocks noGrp="1"/>
          </p:cNvSpPr>
          <p:nvPr>
            <p:ph type="sldNum" sz="quarter" idx="12"/>
          </p:nvPr>
        </p:nvSpPr>
        <p:spPr/>
        <p:txBody>
          <a:body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151537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5BF5EB-816B-4E7B-8A66-8CC3A4321DA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85E8AEB-19D1-48FA-9F16-165CA5CC90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AE48CE52-69A5-4041-9AE1-A939DB769ED7}"/>
              </a:ext>
            </a:extLst>
          </p:cNvPr>
          <p:cNvSpPr>
            <a:spLocks noGrp="1"/>
          </p:cNvSpPr>
          <p:nvPr>
            <p:ph type="dt" sz="half" idx="10"/>
          </p:nvPr>
        </p:nvSpPr>
        <p:spPr/>
        <p:txBody>
          <a:bodyPr/>
          <a:lstStyle/>
          <a:p>
            <a:fld id="{6C2217B3-3673-49BE-BC38-8109BCFE3E2B}" type="datetimeFigureOut">
              <a:rPr lang="ko-KR" altLang="en-US" smtClean="0"/>
              <a:t>2019-08-28</a:t>
            </a:fld>
            <a:endParaRPr lang="ko-KR" altLang="en-US" dirty="0"/>
          </a:p>
        </p:txBody>
      </p:sp>
      <p:sp>
        <p:nvSpPr>
          <p:cNvPr id="5" name="바닥글 개체 틀 4">
            <a:extLst>
              <a:ext uri="{FF2B5EF4-FFF2-40B4-BE49-F238E27FC236}">
                <a16:creationId xmlns:a16="http://schemas.microsoft.com/office/drawing/2014/main" id="{50CE5D4C-9F4B-49C8-872C-18C094CF37C3}"/>
              </a:ext>
            </a:extLst>
          </p:cNvPr>
          <p:cNvSpPr>
            <a:spLocks noGrp="1"/>
          </p:cNvSpPr>
          <p:nvPr>
            <p:ph type="ftr" sz="quarter" idx="11"/>
          </p:nvPr>
        </p:nvSpPr>
        <p:spPr/>
        <p:txBody>
          <a:bodyPr/>
          <a:lstStyle/>
          <a:p>
            <a:endParaRPr lang="ko-KR" altLang="en-US" dirty="0"/>
          </a:p>
        </p:txBody>
      </p:sp>
      <p:sp>
        <p:nvSpPr>
          <p:cNvPr id="6" name="슬라이드 번호 개체 틀 5">
            <a:extLst>
              <a:ext uri="{FF2B5EF4-FFF2-40B4-BE49-F238E27FC236}">
                <a16:creationId xmlns:a16="http://schemas.microsoft.com/office/drawing/2014/main" id="{F855865D-BE13-4442-BACD-B826CFE802CC}"/>
              </a:ext>
            </a:extLst>
          </p:cNvPr>
          <p:cNvSpPr>
            <a:spLocks noGrp="1"/>
          </p:cNvSpPr>
          <p:nvPr>
            <p:ph type="sldNum" sz="quarter" idx="12"/>
          </p:nvPr>
        </p:nvSpPr>
        <p:spPr/>
        <p:txBody>
          <a:body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3553302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D05C62-9948-49D3-8505-4067DCABB37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3101D1-0657-4073-B729-E2871026274E}"/>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AF753467-5332-44CB-B916-EF26A94FDD5C}"/>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D2721A03-0D5E-4D7D-AD4A-3F348DF90C16}"/>
              </a:ext>
            </a:extLst>
          </p:cNvPr>
          <p:cNvSpPr>
            <a:spLocks noGrp="1"/>
          </p:cNvSpPr>
          <p:nvPr>
            <p:ph type="dt" sz="half" idx="10"/>
          </p:nvPr>
        </p:nvSpPr>
        <p:spPr/>
        <p:txBody>
          <a:bodyPr/>
          <a:lstStyle/>
          <a:p>
            <a:fld id="{6C2217B3-3673-49BE-BC38-8109BCFE3E2B}" type="datetimeFigureOut">
              <a:rPr lang="ko-KR" altLang="en-US" smtClean="0"/>
              <a:t>2019-08-28</a:t>
            </a:fld>
            <a:endParaRPr lang="ko-KR" altLang="en-US" dirty="0"/>
          </a:p>
        </p:txBody>
      </p:sp>
      <p:sp>
        <p:nvSpPr>
          <p:cNvPr id="6" name="바닥글 개체 틀 5">
            <a:extLst>
              <a:ext uri="{FF2B5EF4-FFF2-40B4-BE49-F238E27FC236}">
                <a16:creationId xmlns:a16="http://schemas.microsoft.com/office/drawing/2014/main" id="{14AE1E1B-5757-471E-8CDE-1C8548EA58EE}"/>
              </a:ext>
            </a:extLst>
          </p:cNvPr>
          <p:cNvSpPr>
            <a:spLocks noGrp="1"/>
          </p:cNvSpPr>
          <p:nvPr>
            <p:ph type="ftr" sz="quarter" idx="11"/>
          </p:nvPr>
        </p:nvSpPr>
        <p:spPr/>
        <p:txBody>
          <a:bodyPr/>
          <a:lstStyle/>
          <a:p>
            <a:endParaRPr lang="ko-KR" altLang="en-US" dirty="0"/>
          </a:p>
        </p:txBody>
      </p:sp>
      <p:sp>
        <p:nvSpPr>
          <p:cNvPr id="7" name="슬라이드 번호 개체 틀 6">
            <a:extLst>
              <a:ext uri="{FF2B5EF4-FFF2-40B4-BE49-F238E27FC236}">
                <a16:creationId xmlns:a16="http://schemas.microsoft.com/office/drawing/2014/main" id="{8F6FCF58-0AC4-43E3-85A9-714BA677F2C8}"/>
              </a:ext>
            </a:extLst>
          </p:cNvPr>
          <p:cNvSpPr>
            <a:spLocks noGrp="1"/>
          </p:cNvSpPr>
          <p:nvPr>
            <p:ph type="sldNum" sz="quarter" idx="12"/>
          </p:nvPr>
        </p:nvSpPr>
        <p:spPr/>
        <p:txBody>
          <a:body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2443961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029E0C-DFFD-4855-A3ED-528DB733786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547E3B4-F210-4868-BDE2-2DE9448235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4F4AD0D8-54B9-4C91-9C4F-E9F5398BC80C}"/>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92FE8852-7162-40C4-A2F9-584F4DB5E2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7011536A-A528-4F5D-9911-2174740F766E}"/>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7DA2A289-28BC-4DA9-A04F-1A5E8E17D4E6}"/>
              </a:ext>
            </a:extLst>
          </p:cNvPr>
          <p:cNvSpPr>
            <a:spLocks noGrp="1"/>
          </p:cNvSpPr>
          <p:nvPr>
            <p:ph type="dt" sz="half" idx="10"/>
          </p:nvPr>
        </p:nvSpPr>
        <p:spPr/>
        <p:txBody>
          <a:bodyPr/>
          <a:lstStyle/>
          <a:p>
            <a:fld id="{6C2217B3-3673-49BE-BC38-8109BCFE3E2B}" type="datetimeFigureOut">
              <a:rPr lang="ko-KR" altLang="en-US" smtClean="0"/>
              <a:t>2019-08-28</a:t>
            </a:fld>
            <a:endParaRPr lang="ko-KR" altLang="en-US" dirty="0"/>
          </a:p>
        </p:txBody>
      </p:sp>
      <p:sp>
        <p:nvSpPr>
          <p:cNvPr id="8" name="바닥글 개체 틀 7">
            <a:extLst>
              <a:ext uri="{FF2B5EF4-FFF2-40B4-BE49-F238E27FC236}">
                <a16:creationId xmlns:a16="http://schemas.microsoft.com/office/drawing/2014/main" id="{4D200C92-A055-4E60-95DE-A16BD8852B31}"/>
              </a:ext>
            </a:extLst>
          </p:cNvPr>
          <p:cNvSpPr>
            <a:spLocks noGrp="1"/>
          </p:cNvSpPr>
          <p:nvPr>
            <p:ph type="ftr" sz="quarter" idx="11"/>
          </p:nvPr>
        </p:nvSpPr>
        <p:spPr/>
        <p:txBody>
          <a:bodyPr/>
          <a:lstStyle/>
          <a:p>
            <a:endParaRPr lang="ko-KR" altLang="en-US" dirty="0"/>
          </a:p>
        </p:txBody>
      </p:sp>
      <p:sp>
        <p:nvSpPr>
          <p:cNvPr id="9" name="슬라이드 번호 개체 틀 8">
            <a:extLst>
              <a:ext uri="{FF2B5EF4-FFF2-40B4-BE49-F238E27FC236}">
                <a16:creationId xmlns:a16="http://schemas.microsoft.com/office/drawing/2014/main" id="{2316891B-2A4B-44EC-BE58-25B18F41319D}"/>
              </a:ext>
            </a:extLst>
          </p:cNvPr>
          <p:cNvSpPr>
            <a:spLocks noGrp="1"/>
          </p:cNvSpPr>
          <p:nvPr>
            <p:ph type="sldNum" sz="quarter" idx="12"/>
          </p:nvPr>
        </p:nvSpPr>
        <p:spPr/>
        <p:txBody>
          <a:body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3234490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D15024-0154-4423-BD55-D0E26B3B3DB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8542851-14BC-48F3-9B11-941B25CCC4AB}"/>
              </a:ext>
            </a:extLst>
          </p:cNvPr>
          <p:cNvSpPr>
            <a:spLocks noGrp="1"/>
          </p:cNvSpPr>
          <p:nvPr>
            <p:ph type="dt" sz="half" idx="10"/>
          </p:nvPr>
        </p:nvSpPr>
        <p:spPr/>
        <p:txBody>
          <a:bodyPr/>
          <a:lstStyle/>
          <a:p>
            <a:fld id="{6C2217B3-3673-49BE-BC38-8109BCFE3E2B}" type="datetimeFigureOut">
              <a:rPr lang="ko-KR" altLang="en-US" smtClean="0"/>
              <a:t>2019-08-28</a:t>
            </a:fld>
            <a:endParaRPr lang="ko-KR" altLang="en-US" dirty="0"/>
          </a:p>
        </p:txBody>
      </p:sp>
      <p:sp>
        <p:nvSpPr>
          <p:cNvPr id="4" name="바닥글 개체 틀 3">
            <a:extLst>
              <a:ext uri="{FF2B5EF4-FFF2-40B4-BE49-F238E27FC236}">
                <a16:creationId xmlns:a16="http://schemas.microsoft.com/office/drawing/2014/main" id="{A4A88803-C4B0-4E61-AE9A-17FC67DDD6D8}"/>
              </a:ext>
            </a:extLst>
          </p:cNvPr>
          <p:cNvSpPr>
            <a:spLocks noGrp="1"/>
          </p:cNvSpPr>
          <p:nvPr>
            <p:ph type="ftr" sz="quarter" idx="11"/>
          </p:nvPr>
        </p:nvSpPr>
        <p:spPr/>
        <p:txBody>
          <a:bodyPr/>
          <a:lstStyle/>
          <a:p>
            <a:endParaRPr lang="ko-KR" altLang="en-US" dirty="0"/>
          </a:p>
        </p:txBody>
      </p:sp>
      <p:sp>
        <p:nvSpPr>
          <p:cNvPr id="5" name="슬라이드 번호 개체 틀 4">
            <a:extLst>
              <a:ext uri="{FF2B5EF4-FFF2-40B4-BE49-F238E27FC236}">
                <a16:creationId xmlns:a16="http://schemas.microsoft.com/office/drawing/2014/main" id="{5AFCA10F-EF2D-4841-8F9D-1A87473227BC}"/>
              </a:ext>
            </a:extLst>
          </p:cNvPr>
          <p:cNvSpPr>
            <a:spLocks noGrp="1"/>
          </p:cNvSpPr>
          <p:nvPr>
            <p:ph type="sldNum" sz="quarter" idx="12"/>
          </p:nvPr>
        </p:nvSpPr>
        <p:spPr/>
        <p:txBody>
          <a:body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908823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B6195F6-7C47-4147-86E2-E697943BB370}"/>
              </a:ext>
            </a:extLst>
          </p:cNvPr>
          <p:cNvSpPr>
            <a:spLocks noGrp="1"/>
          </p:cNvSpPr>
          <p:nvPr>
            <p:ph type="dt" sz="half" idx="10"/>
          </p:nvPr>
        </p:nvSpPr>
        <p:spPr/>
        <p:txBody>
          <a:bodyPr/>
          <a:lstStyle/>
          <a:p>
            <a:fld id="{6C2217B3-3673-49BE-BC38-8109BCFE3E2B}" type="datetimeFigureOut">
              <a:rPr lang="ko-KR" altLang="en-US" smtClean="0"/>
              <a:t>2019-08-28</a:t>
            </a:fld>
            <a:endParaRPr lang="ko-KR" altLang="en-US" dirty="0"/>
          </a:p>
        </p:txBody>
      </p:sp>
      <p:sp>
        <p:nvSpPr>
          <p:cNvPr id="3" name="바닥글 개체 틀 2">
            <a:extLst>
              <a:ext uri="{FF2B5EF4-FFF2-40B4-BE49-F238E27FC236}">
                <a16:creationId xmlns:a16="http://schemas.microsoft.com/office/drawing/2014/main" id="{052E84AA-EBCE-4987-9851-3B20E15F2D96}"/>
              </a:ext>
            </a:extLst>
          </p:cNvPr>
          <p:cNvSpPr>
            <a:spLocks noGrp="1"/>
          </p:cNvSpPr>
          <p:nvPr>
            <p:ph type="ftr" sz="quarter" idx="1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47372CA-F40B-480C-915B-9B19761E829C}"/>
              </a:ext>
            </a:extLst>
          </p:cNvPr>
          <p:cNvSpPr>
            <a:spLocks noGrp="1"/>
          </p:cNvSpPr>
          <p:nvPr>
            <p:ph type="sldNum" sz="quarter" idx="12"/>
          </p:nvPr>
        </p:nvSpPr>
        <p:spPr/>
        <p:txBody>
          <a:body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503157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61DFD6-EA2C-417E-B414-8860C13945A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1C7733A-5A1E-46D5-B740-720BC334BB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FC7BDF76-81B7-4AEE-BABC-8077775B0F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87E6CBB6-10B3-4E36-B997-8631F6937420}"/>
              </a:ext>
            </a:extLst>
          </p:cNvPr>
          <p:cNvSpPr>
            <a:spLocks noGrp="1"/>
          </p:cNvSpPr>
          <p:nvPr>
            <p:ph type="dt" sz="half" idx="10"/>
          </p:nvPr>
        </p:nvSpPr>
        <p:spPr/>
        <p:txBody>
          <a:bodyPr/>
          <a:lstStyle/>
          <a:p>
            <a:fld id="{6C2217B3-3673-49BE-BC38-8109BCFE3E2B}" type="datetimeFigureOut">
              <a:rPr lang="ko-KR" altLang="en-US" smtClean="0"/>
              <a:t>2019-08-28</a:t>
            </a:fld>
            <a:endParaRPr lang="ko-KR" altLang="en-US" dirty="0"/>
          </a:p>
        </p:txBody>
      </p:sp>
      <p:sp>
        <p:nvSpPr>
          <p:cNvPr id="6" name="바닥글 개체 틀 5">
            <a:extLst>
              <a:ext uri="{FF2B5EF4-FFF2-40B4-BE49-F238E27FC236}">
                <a16:creationId xmlns:a16="http://schemas.microsoft.com/office/drawing/2014/main" id="{845E7626-C1C4-4892-90D4-074270C05963}"/>
              </a:ext>
            </a:extLst>
          </p:cNvPr>
          <p:cNvSpPr>
            <a:spLocks noGrp="1"/>
          </p:cNvSpPr>
          <p:nvPr>
            <p:ph type="ftr" sz="quarter" idx="11"/>
          </p:nvPr>
        </p:nvSpPr>
        <p:spPr/>
        <p:txBody>
          <a:bodyPr/>
          <a:lstStyle/>
          <a:p>
            <a:endParaRPr lang="ko-KR" altLang="en-US" dirty="0"/>
          </a:p>
        </p:txBody>
      </p:sp>
      <p:sp>
        <p:nvSpPr>
          <p:cNvPr id="7" name="슬라이드 번호 개체 틀 6">
            <a:extLst>
              <a:ext uri="{FF2B5EF4-FFF2-40B4-BE49-F238E27FC236}">
                <a16:creationId xmlns:a16="http://schemas.microsoft.com/office/drawing/2014/main" id="{A314BF29-CDB4-455E-B61E-AEC779EDA398}"/>
              </a:ext>
            </a:extLst>
          </p:cNvPr>
          <p:cNvSpPr>
            <a:spLocks noGrp="1"/>
          </p:cNvSpPr>
          <p:nvPr>
            <p:ph type="sldNum" sz="quarter" idx="12"/>
          </p:nvPr>
        </p:nvSpPr>
        <p:spPr/>
        <p:txBody>
          <a:body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3610738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536240-EE8B-430A-9F65-4B5B11E20B3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5A391DB-1F03-4149-BBDB-E0C86EF86C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a:extLst>
              <a:ext uri="{FF2B5EF4-FFF2-40B4-BE49-F238E27FC236}">
                <a16:creationId xmlns:a16="http://schemas.microsoft.com/office/drawing/2014/main" id="{5E23254F-9CFD-43B9-98B6-13A94E1262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F7E783E4-1C7F-4C05-B48E-A3DA992EDBD2}"/>
              </a:ext>
            </a:extLst>
          </p:cNvPr>
          <p:cNvSpPr>
            <a:spLocks noGrp="1"/>
          </p:cNvSpPr>
          <p:nvPr>
            <p:ph type="dt" sz="half" idx="10"/>
          </p:nvPr>
        </p:nvSpPr>
        <p:spPr/>
        <p:txBody>
          <a:bodyPr/>
          <a:lstStyle/>
          <a:p>
            <a:fld id="{6C2217B3-3673-49BE-BC38-8109BCFE3E2B}" type="datetimeFigureOut">
              <a:rPr lang="ko-KR" altLang="en-US" smtClean="0"/>
              <a:t>2019-08-28</a:t>
            </a:fld>
            <a:endParaRPr lang="ko-KR" altLang="en-US" dirty="0"/>
          </a:p>
        </p:txBody>
      </p:sp>
      <p:sp>
        <p:nvSpPr>
          <p:cNvPr id="6" name="바닥글 개체 틀 5">
            <a:extLst>
              <a:ext uri="{FF2B5EF4-FFF2-40B4-BE49-F238E27FC236}">
                <a16:creationId xmlns:a16="http://schemas.microsoft.com/office/drawing/2014/main" id="{702C3BC4-CDC0-4428-9B17-0D4790E17340}"/>
              </a:ext>
            </a:extLst>
          </p:cNvPr>
          <p:cNvSpPr>
            <a:spLocks noGrp="1"/>
          </p:cNvSpPr>
          <p:nvPr>
            <p:ph type="ftr" sz="quarter" idx="11"/>
          </p:nvPr>
        </p:nvSpPr>
        <p:spPr/>
        <p:txBody>
          <a:bodyPr/>
          <a:lstStyle/>
          <a:p>
            <a:endParaRPr lang="ko-KR" altLang="en-US" dirty="0"/>
          </a:p>
        </p:txBody>
      </p:sp>
      <p:sp>
        <p:nvSpPr>
          <p:cNvPr id="7" name="슬라이드 번호 개체 틀 6">
            <a:extLst>
              <a:ext uri="{FF2B5EF4-FFF2-40B4-BE49-F238E27FC236}">
                <a16:creationId xmlns:a16="http://schemas.microsoft.com/office/drawing/2014/main" id="{F4F525F9-A568-4B43-97AD-3BE252BAD052}"/>
              </a:ext>
            </a:extLst>
          </p:cNvPr>
          <p:cNvSpPr>
            <a:spLocks noGrp="1"/>
          </p:cNvSpPr>
          <p:nvPr>
            <p:ph type="sldNum" sz="quarter" idx="12"/>
          </p:nvPr>
        </p:nvSpPr>
        <p:spPr/>
        <p:txBody>
          <a:body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3414091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470C6AC-5613-4F12-A28C-DD2B1E868B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B2A2F560-233A-42F7-B825-D84B33F81D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476D9C1-6FF0-4089-97C2-A5825EE820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2217B3-3673-49BE-BC38-8109BCFE3E2B}" type="datetimeFigureOut">
              <a:rPr lang="ko-KR" altLang="en-US" smtClean="0"/>
              <a:t>2019-08-28</a:t>
            </a:fld>
            <a:endParaRPr lang="ko-KR" altLang="en-US" dirty="0"/>
          </a:p>
        </p:txBody>
      </p:sp>
      <p:sp>
        <p:nvSpPr>
          <p:cNvPr id="5" name="바닥글 개체 틀 4">
            <a:extLst>
              <a:ext uri="{FF2B5EF4-FFF2-40B4-BE49-F238E27FC236}">
                <a16:creationId xmlns:a16="http://schemas.microsoft.com/office/drawing/2014/main" id="{9A34F574-55F8-4D2F-8E1D-6A7B77FF2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슬라이드 번호 개체 틀 5">
            <a:extLst>
              <a:ext uri="{FF2B5EF4-FFF2-40B4-BE49-F238E27FC236}">
                <a16:creationId xmlns:a16="http://schemas.microsoft.com/office/drawing/2014/main" id="{1D177895-B77A-42C6-9CBD-FCB09138A6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F39AA-E23C-4E76-8C47-596FE5B5B2ED}" type="slidenum">
              <a:rPr lang="ko-KR" altLang="en-US" smtClean="0"/>
              <a:t>‹#›</a:t>
            </a:fld>
            <a:endParaRPr lang="ko-KR" altLang="en-US" dirty="0"/>
          </a:p>
        </p:txBody>
      </p:sp>
    </p:spTree>
    <p:extLst>
      <p:ext uri="{BB962C8B-B14F-4D97-AF65-F5344CB8AC3E}">
        <p14:creationId xmlns:p14="http://schemas.microsoft.com/office/powerpoint/2010/main" val="2259086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s://scikit-learn.org/stable/user_guide.html" TargetMode="External"/><Relationship Id="rId3" Type="http://schemas.openxmlformats.org/officeDocument/2006/relationships/image" Target="../media/image2.png"/><Relationship Id="rId7" Type="http://schemas.openxmlformats.org/officeDocument/2006/relationships/hyperlink" Target="https://www.kaggle.com/startupsci/titanic-data-science-solution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kaggle.com/c/titanic/overview" TargetMode="External"/><Relationship Id="rId5" Type="http://schemas.microsoft.com/office/2007/relationships/hdphoto" Target="../media/hdphoto2.wdp"/><Relationship Id="rId4" Type="http://schemas.openxmlformats.org/officeDocument/2006/relationships/image" Target="../media/image3.png"/><Relationship Id="rId9" Type="http://schemas.openxmlformats.org/officeDocument/2006/relationships/hyperlink" Target="https://ko.wikipedia.org/wik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Decision_Tree_2.png" TargetMode="External"/><Relationship Id="rId5" Type="http://schemas.openxmlformats.org/officeDocument/2006/relationships/image" Target="../media/image18.png"/><Relationship Id="rId4" Type="http://schemas.microsoft.com/office/2007/relationships/hdphoto" Target="../media/hdphoto2.wdp"/><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microsoft.com/office/2007/relationships/hdphoto" Target="../media/hdphoto2.wdp"/><Relationship Id="rId9" Type="http://schemas.openxmlformats.org/officeDocument/2006/relationships/image" Target="../media/image26.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0" y="-3272"/>
            <a:ext cx="12192000" cy="6861272"/>
            <a:chOff x="0" y="-3272"/>
            <a:chExt cx="12192000" cy="6861272"/>
          </a:xfrm>
        </p:grpSpPr>
        <p:pic>
          <p:nvPicPr>
            <p:cNvPr id="8" name="Picture 4" descr="https://thenypost.files.wordpress.com/2017/01/170103-titanic-ship-feature.jpg?quality=90&amp;strip=all"/>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20331" y1="46673" x2="20331" y2="46673"/>
                          <a14:foregroundMark x1="29238" y1="43893" x2="29238" y2="43893"/>
                          <a14:foregroundMark x1="39305" y1="46822" x2="39305" y2="46822"/>
                          <a14:foregroundMark x1="51755" y1="40318" x2="51755" y2="40318"/>
                          <a14:foregroundMark x1="51656" y1="45680" x2="51656" y2="45680"/>
                          <a14:foregroundMark x1="51954" y1="50695" x2="51954" y2="50695"/>
                          <a14:foregroundMark x1="21523" y1="63406" x2="21523" y2="63406"/>
                          <a14:foregroundMark x1="30695" y1="65938" x2="30695" y2="65938"/>
                          <a14:foregroundMark x1="9570" y1="67130" x2="44437" y2="62413"/>
                          <a14:foregroundMark x1="32881" y1="65343" x2="90464" y2="59881"/>
                          <a14:foregroundMark x1="7020" y1="89027" x2="90066" y2="89623"/>
                          <a14:foregroundMark x1="2583" y1="67875" x2="7715" y2="67875"/>
                          <a14:foregroundMark x1="13245" y1="46822" x2="13245" y2="46822"/>
                          <a14:foregroundMark x1="67649" y1="4916" x2="70397" y2="59136"/>
                          <a14:foregroundMark x1="27450" y1="61817" x2="47682" y2="60179"/>
                          <a14:foregroundMark x1="2682" y1="66236" x2="8675" y2="66236"/>
                          <a14:foregroundMark x1="85331" y1="80139" x2="85331" y2="80139"/>
                          <a14:foregroundMark x1="11656" y1="62413" x2="66060" y2="57349"/>
                          <a14:foregroundMark x1="9172" y1="65343" x2="16589" y2="65045"/>
                          <a14:foregroundMark x1="10066" y1="62413" x2="10066" y2="62413"/>
                          <a14:foregroundMark x1="8675" y1="64747" x2="8675" y2="64747"/>
                          <a14:foregroundMark x1="41093" y1="57498" x2="60828" y2="56008"/>
                          <a14:foregroundMark x1="41788" y1="56008" x2="47318" y2="54667"/>
                          <a14:foregroundMark x1="58477" y1="54667" x2="58477" y2="54667"/>
                          <a14:foregroundMark x1="60828" y1="54816" x2="60828" y2="54816"/>
                          <a14:foregroundMark x1="62020" y1="54518" x2="62020" y2="54518"/>
                          <a14:foregroundMark x1="13146" y1="30685" x2="13543" y2="61370"/>
                          <a14:foregroundMark x1="2185" y1="66683" x2="2185" y2="68918"/>
                          <a14:foregroundMark x1="4636" y1="76465" x2="4636" y2="76465"/>
                        </a14:backgroundRemoval>
                      </a14:imgEffect>
                    </a14:imgLayer>
                  </a14:imgProps>
                </a:ext>
                <a:ext uri="{28A0092B-C50C-407E-A947-70E740481C1C}">
                  <a14:useLocalDpi xmlns:a14="http://schemas.microsoft.com/office/drawing/2010/main" val="0"/>
                </a:ext>
              </a:extLst>
            </a:blip>
            <a:srcRect/>
            <a:stretch>
              <a:fillRect/>
            </a:stretch>
          </p:blipFill>
          <p:spPr bwMode="auto">
            <a:xfrm>
              <a:off x="0" y="-3272"/>
              <a:ext cx="12192000" cy="6861272"/>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796EF828-FD74-4E77-A268-CD0DE80A55E5}"/>
                </a:ext>
              </a:extLst>
            </p:cNvPr>
            <p:cNvSpPr/>
            <p:nvPr/>
          </p:nvSpPr>
          <p:spPr>
            <a:xfrm>
              <a:off x="0" y="-3272"/>
              <a:ext cx="12192000" cy="6861272"/>
            </a:xfrm>
            <a:prstGeom prst="rect">
              <a:avLst/>
            </a:prstGeom>
            <a:solidFill>
              <a:schemeClr val="dk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altLang="ko-KR" sz="2800" b="1" dirty="0"/>
            </a:p>
          </p:txBody>
        </p:sp>
      </p:grpSp>
      <p:sp>
        <p:nvSpPr>
          <p:cNvPr id="6" name="액자 5">
            <a:extLst>
              <a:ext uri="{FF2B5EF4-FFF2-40B4-BE49-F238E27FC236}">
                <a16:creationId xmlns:a16="http://schemas.microsoft.com/office/drawing/2014/main" id="{58B596D8-789F-4469-9AEB-7B2126BECFD6}"/>
              </a:ext>
            </a:extLst>
          </p:cNvPr>
          <p:cNvSpPr/>
          <p:nvPr/>
        </p:nvSpPr>
        <p:spPr>
          <a:xfrm>
            <a:off x="2603665" y="1244979"/>
            <a:ext cx="6984669" cy="4364770"/>
          </a:xfrm>
          <a:prstGeom prst="frame">
            <a:avLst>
              <a:gd name="adj1" fmla="val 23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n-US" altLang="ko-KR" sz="2000" b="1" dirty="0" smtClean="0">
              <a:solidFill>
                <a:schemeClr val="accent2">
                  <a:lumMod val="60000"/>
                  <a:lumOff val="40000"/>
                </a:schemeClr>
              </a:solidFill>
            </a:endParaRPr>
          </a:p>
          <a:p>
            <a:pPr algn="just"/>
            <a:endParaRPr lang="en-US" altLang="ko-KR" sz="2000" b="1" dirty="0" smtClean="0">
              <a:solidFill>
                <a:schemeClr val="accent2">
                  <a:lumMod val="60000"/>
                  <a:lumOff val="40000"/>
                </a:schemeClr>
              </a:solidFill>
            </a:endParaRPr>
          </a:p>
          <a:p>
            <a:pPr algn="ctr">
              <a:spcBef>
                <a:spcPts val="600"/>
              </a:spcBef>
              <a:spcAft>
                <a:spcPts val="600"/>
              </a:spcAft>
            </a:pPr>
            <a:r>
              <a:rPr lang="en-US" altLang="ko-KR" sz="3600" b="1" dirty="0" err="1" smtClean="0">
                <a:solidFill>
                  <a:schemeClr val="accent2">
                    <a:lumMod val="60000"/>
                    <a:lumOff val="40000"/>
                  </a:schemeClr>
                </a:solidFill>
              </a:rPr>
              <a:t>Kaggle</a:t>
            </a:r>
            <a:r>
              <a:rPr lang="en-US" altLang="ko-KR" sz="3600" b="1" dirty="0" smtClean="0">
                <a:solidFill>
                  <a:schemeClr val="accent2">
                    <a:lumMod val="60000"/>
                    <a:lumOff val="40000"/>
                  </a:schemeClr>
                </a:solidFill>
              </a:rPr>
              <a:t> Titanic Competition</a:t>
            </a:r>
            <a:endParaRPr lang="en-US" altLang="ko-KR" sz="3600" b="1" dirty="0">
              <a:solidFill>
                <a:schemeClr val="accent2">
                  <a:lumMod val="60000"/>
                  <a:lumOff val="40000"/>
                </a:schemeClr>
              </a:solidFill>
            </a:endParaRPr>
          </a:p>
          <a:p>
            <a:pPr algn="ctr">
              <a:spcBef>
                <a:spcPts val="600"/>
              </a:spcBef>
              <a:spcAft>
                <a:spcPts val="600"/>
              </a:spcAft>
            </a:pPr>
            <a:r>
              <a:rPr lang="ko-KR" altLang="en-US" sz="3600" b="1" dirty="0" smtClean="0">
                <a:solidFill>
                  <a:schemeClr val="accent2">
                    <a:lumMod val="60000"/>
                    <a:lumOff val="40000"/>
                  </a:schemeClr>
                </a:solidFill>
              </a:rPr>
              <a:t>데이터 분석</a:t>
            </a:r>
            <a:endParaRPr lang="en-US" altLang="ko-KR" sz="3600" dirty="0">
              <a:solidFill>
                <a:schemeClr val="tx1"/>
              </a:solidFill>
            </a:endParaRPr>
          </a:p>
        </p:txBody>
      </p:sp>
      <p:sp>
        <p:nvSpPr>
          <p:cNvPr id="7" name="TextBox 6"/>
          <p:cNvSpPr txBox="1"/>
          <p:nvPr/>
        </p:nvSpPr>
        <p:spPr>
          <a:xfrm>
            <a:off x="4348479" y="4094480"/>
            <a:ext cx="3495040" cy="523220"/>
          </a:xfrm>
          <a:prstGeom prst="rect">
            <a:avLst/>
          </a:prstGeom>
          <a:noFill/>
        </p:spPr>
        <p:txBody>
          <a:bodyPr wrap="square" rtlCol="0">
            <a:spAutoFit/>
          </a:bodyPr>
          <a:lstStyle/>
          <a:p>
            <a:pPr algn="ctr"/>
            <a:r>
              <a:rPr lang="ko-KR" altLang="en-US" sz="2800" b="1" dirty="0" smtClean="0">
                <a:solidFill>
                  <a:schemeClr val="bg1"/>
                </a:solidFill>
              </a:rPr>
              <a:t>이 한 성</a:t>
            </a:r>
            <a:endParaRPr lang="ko-KR" altLang="en-US" sz="2800" b="1" dirty="0">
              <a:solidFill>
                <a:schemeClr val="bg1"/>
              </a:solidFill>
            </a:endParaRPr>
          </a:p>
        </p:txBody>
      </p:sp>
      <p:sp>
        <p:nvSpPr>
          <p:cNvPr id="12" name="TextBox 11">
            <a:extLst>
              <a:ext uri="{FF2B5EF4-FFF2-40B4-BE49-F238E27FC236}">
                <a16:creationId xmlns:a16="http://schemas.microsoft.com/office/drawing/2014/main" id="{A58722CA-5B68-4C8C-8E81-5B5FFD6F6F77}"/>
              </a:ext>
            </a:extLst>
          </p:cNvPr>
          <p:cNvSpPr txBox="1"/>
          <p:nvPr/>
        </p:nvSpPr>
        <p:spPr>
          <a:xfrm>
            <a:off x="0" y="71120"/>
            <a:ext cx="1166934" cy="292068"/>
          </a:xfrm>
          <a:prstGeom prst="rect">
            <a:avLst/>
          </a:prstGeom>
          <a:noFill/>
        </p:spPr>
        <p:txBody>
          <a:bodyPr wrap="square" rtlCol="0">
            <a:spAutoFit/>
          </a:bodyPr>
          <a:lstStyle/>
          <a:p>
            <a:pPr algn="ctr">
              <a:lnSpc>
                <a:spcPct val="120000"/>
              </a:lnSpc>
            </a:pPr>
            <a:r>
              <a:rPr lang="en-US" altLang="ko-KR" sz="1200" b="1" dirty="0" smtClean="0">
                <a:solidFill>
                  <a:schemeClr val="bg1"/>
                </a:solidFill>
                <a:latin typeface="+mj-lt"/>
                <a:ea typeface="KoPub돋움체 Light" panose="00000300000000000000" pitchFamily="2" charset="-127"/>
              </a:rPr>
              <a:t>2019.08.28</a:t>
            </a:r>
            <a:endParaRPr lang="ko-KR" altLang="en-US" sz="1200" b="1" dirty="0">
              <a:solidFill>
                <a:schemeClr val="bg1"/>
              </a:solidFill>
              <a:latin typeface="+mj-lt"/>
              <a:ea typeface="KoPub돋움체 Light" panose="00000300000000000000" pitchFamily="2" charset="-127"/>
            </a:endParaRPr>
          </a:p>
        </p:txBody>
      </p:sp>
      <p:sp>
        <p:nvSpPr>
          <p:cNvPr id="13" name="TextBox 12">
            <a:extLst>
              <a:ext uri="{FF2B5EF4-FFF2-40B4-BE49-F238E27FC236}">
                <a16:creationId xmlns:a16="http://schemas.microsoft.com/office/drawing/2014/main" id="{A58722CA-5B68-4C8C-8E81-5B5FFD6F6F77}"/>
              </a:ext>
            </a:extLst>
          </p:cNvPr>
          <p:cNvSpPr txBox="1"/>
          <p:nvPr/>
        </p:nvSpPr>
        <p:spPr>
          <a:xfrm>
            <a:off x="9431473" y="71120"/>
            <a:ext cx="2760527" cy="292068"/>
          </a:xfrm>
          <a:prstGeom prst="rect">
            <a:avLst/>
          </a:prstGeom>
          <a:noFill/>
        </p:spPr>
        <p:txBody>
          <a:bodyPr wrap="square" rtlCol="0">
            <a:spAutoFit/>
          </a:bodyPr>
          <a:lstStyle/>
          <a:p>
            <a:pPr algn="ctr">
              <a:lnSpc>
                <a:spcPct val="120000"/>
              </a:lnSpc>
            </a:pPr>
            <a:r>
              <a:rPr lang="en-US" altLang="ko-KR" sz="1200" b="1" dirty="0" smtClean="0">
                <a:solidFill>
                  <a:schemeClr val="bg1"/>
                </a:solidFill>
                <a:latin typeface="+mj-lt"/>
                <a:ea typeface="KoPub돋움체 Light" panose="00000300000000000000" pitchFamily="2" charset="-127"/>
              </a:rPr>
              <a:t>KFQ </a:t>
            </a:r>
            <a:r>
              <a:rPr lang="ko-KR" altLang="en-US" sz="1200" b="1" dirty="0" smtClean="0">
                <a:solidFill>
                  <a:schemeClr val="bg1"/>
                </a:solidFill>
                <a:latin typeface="+mj-lt"/>
                <a:ea typeface="KoPub돋움체 Light" panose="00000300000000000000" pitchFamily="2" charset="-127"/>
              </a:rPr>
              <a:t>인공지능 </a:t>
            </a:r>
            <a:r>
              <a:rPr lang="ko-KR" altLang="en-US" sz="1200" b="1" dirty="0" err="1" smtClean="0">
                <a:solidFill>
                  <a:schemeClr val="bg1"/>
                </a:solidFill>
                <a:latin typeface="+mj-lt"/>
                <a:ea typeface="KoPub돋움체 Light" panose="00000300000000000000" pitchFamily="2" charset="-127"/>
              </a:rPr>
              <a:t>머신러닝</a:t>
            </a:r>
            <a:r>
              <a:rPr lang="ko-KR" altLang="en-US" sz="1200" b="1" dirty="0" smtClean="0">
                <a:solidFill>
                  <a:schemeClr val="bg1"/>
                </a:solidFill>
                <a:latin typeface="+mj-lt"/>
                <a:ea typeface="KoPub돋움체 Light" panose="00000300000000000000" pitchFamily="2" charset="-127"/>
              </a:rPr>
              <a:t> 개발자 과정</a:t>
            </a:r>
            <a:endParaRPr lang="ko-KR" altLang="en-US" sz="1200" b="1" dirty="0">
              <a:solidFill>
                <a:schemeClr val="bg1"/>
              </a:solidFill>
              <a:latin typeface="+mj-lt"/>
              <a:ea typeface="KoPub돋움체 Light" panose="00000300000000000000" pitchFamily="2" charset="-127"/>
            </a:endParaRPr>
          </a:p>
        </p:txBody>
      </p:sp>
    </p:spTree>
    <p:extLst>
      <p:ext uri="{BB962C8B-B14F-4D97-AF65-F5344CB8AC3E}">
        <p14:creationId xmlns:p14="http://schemas.microsoft.com/office/powerpoint/2010/main" val="17478352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0" y="-3272"/>
            <a:ext cx="12192000" cy="6861272"/>
            <a:chOff x="0" y="-3272"/>
            <a:chExt cx="12192000" cy="6861272"/>
          </a:xfrm>
        </p:grpSpPr>
        <p:pic>
          <p:nvPicPr>
            <p:cNvPr id="18" name="Picture 4" descr="https://thenypost.files.wordpress.com/2017/01/170103-titanic-ship-feature.jpg?quality=90&amp;strip=all"/>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20331" y1="46673" x2="20331" y2="46673"/>
                          <a14:foregroundMark x1="29238" y1="43893" x2="29238" y2="43893"/>
                          <a14:foregroundMark x1="39305" y1="46822" x2="39305" y2="46822"/>
                          <a14:foregroundMark x1="51755" y1="40318" x2="51755" y2="40318"/>
                          <a14:foregroundMark x1="51656" y1="45680" x2="51656" y2="45680"/>
                          <a14:foregroundMark x1="51954" y1="50695" x2="51954" y2="50695"/>
                          <a14:foregroundMark x1="21523" y1="63406" x2="21523" y2="63406"/>
                          <a14:foregroundMark x1="30695" y1="65938" x2="30695" y2="65938"/>
                          <a14:foregroundMark x1="9570" y1="67130" x2="44437" y2="62413"/>
                          <a14:foregroundMark x1="32881" y1="65343" x2="90464" y2="59881"/>
                          <a14:foregroundMark x1="7020" y1="89027" x2="90066" y2="89623"/>
                          <a14:foregroundMark x1="2583" y1="67875" x2="7715" y2="67875"/>
                          <a14:foregroundMark x1="13245" y1="46822" x2="13245" y2="46822"/>
                          <a14:foregroundMark x1="67649" y1="4916" x2="70397" y2="59136"/>
                          <a14:foregroundMark x1="27450" y1="61817" x2="47682" y2="60179"/>
                          <a14:foregroundMark x1="2682" y1="66236" x2="8675" y2="66236"/>
                          <a14:foregroundMark x1="85331" y1="80139" x2="85331" y2="80139"/>
                          <a14:foregroundMark x1="11656" y1="62413" x2="66060" y2="57349"/>
                          <a14:foregroundMark x1="9172" y1="65343" x2="16589" y2="65045"/>
                          <a14:foregroundMark x1="10066" y1="62413" x2="10066" y2="62413"/>
                          <a14:foregroundMark x1="8675" y1="64747" x2="8675" y2="64747"/>
                          <a14:foregroundMark x1="41093" y1="57498" x2="60828" y2="56008"/>
                          <a14:foregroundMark x1="41788" y1="56008" x2="47318" y2="54667"/>
                          <a14:foregroundMark x1="58477" y1="54667" x2="58477" y2="54667"/>
                          <a14:foregroundMark x1="60828" y1="54816" x2="60828" y2="54816"/>
                          <a14:foregroundMark x1="62020" y1="54518" x2="62020" y2="54518"/>
                          <a14:foregroundMark x1="13146" y1="30685" x2="13543" y2="61370"/>
                          <a14:foregroundMark x1="2185" y1="66683" x2="2185" y2="68918"/>
                          <a14:foregroundMark x1="4636" y1="76465" x2="4636" y2="76465"/>
                        </a14:backgroundRemoval>
                      </a14:imgEffect>
                    </a14:imgLayer>
                  </a14:imgProps>
                </a:ext>
                <a:ext uri="{28A0092B-C50C-407E-A947-70E740481C1C}">
                  <a14:useLocalDpi xmlns:a14="http://schemas.microsoft.com/office/drawing/2010/main" val="0"/>
                </a:ext>
              </a:extLst>
            </a:blip>
            <a:srcRect/>
            <a:stretch>
              <a:fillRect/>
            </a:stretch>
          </p:blipFill>
          <p:spPr bwMode="auto">
            <a:xfrm>
              <a:off x="0" y="-3272"/>
              <a:ext cx="12192000" cy="6861272"/>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796EF828-FD74-4E77-A268-CD0DE80A55E5}"/>
                </a:ext>
              </a:extLst>
            </p:cNvPr>
            <p:cNvSpPr/>
            <p:nvPr/>
          </p:nvSpPr>
          <p:spPr>
            <a:xfrm>
              <a:off x="0" y="-3272"/>
              <a:ext cx="12192000" cy="6861272"/>
            </a:xfrm>
            <a:prstGeom prst="rect">
              <a:avLst/>
            </a:prstGeom>
            <a:solidFill>
              <a:schemeClr val="dk1">
                <a:alpha val="7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altLang="ko-KR" sz="2800" b="1" dirty="0"/>
            </a:p>
          </p:txBody>
        </p:sp>
      </p:grpSp>
      <p:cxnSp>
        <p:nvCxnSpPr>
          <p:cNvPr id="2" name="직선 연결선 1">
            <a:extLst>
              <a:ext uri="{FF2B5EF4-FFF2-40B4-BE49-F238E27FC236}">
                <a16:creationId xmlns:a16="http://schemas.microsoft.com/office/drawing/2014/main" id="{5356B74D-F137-4590-AA3E-AC955DE5A4E2}"/>
              </a:ext>
            </a:extLst>
          </p:cNvPr>
          <p:cNvCxnSpPr>
            <a:cxnSpLocks/>
          </p:cNvCxnSpPr>
          <p:nvPr/>
        </p:nvCxnSpPr>
        <p:spPr>
          <a:xfrm>
            <a:off x="1498600" y="0"/>
            <a:ext cx="0" cy="5432612"/>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그룹 5"/>
          <p:cNvGrpSpPr/>
          <p:nvPr/>
        </p:nvGrpSpPr>
        <p:grpSpPr>
          <a:xfrm>
            <a:off x="1066800" y="5093079"/>
            <a:ext cx="863599" cy="863599"/>
            <a:chOff x="1066800" y="5093079"/>
            <a:chExt cx="863599" cy="863599"/>
          </a:xfrm>
        </p:grpSpPr>
        <p:sp>
          <p:nvSpPr>
            <p:cNvPr id="10" name="타원 9">
              <a:extLst>
                <a:ext uri="{FF2B5EF4-FFF2-40B4-BE49-F238E27FC236}">
                  <a16:creationId xmlns:a16="http://schemas.microsoft.com/office/drawing/2014/main" id="{95817491-4B3E-4E3B-BEA2-19C51C6F4EED}"/>
                </a:ext>
              </a:extLst>
            </p:cNvPr>
            <p:cNvSpPr/>
            <p:nvPr/>
          </p:nvSpPr>
          <p:spPr>
            <a:xfrm>
              <a:off x="1066800" y="5093079"/>
              <a:ext cx="863599" cy="863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9943DABA-8B3B-42B6-BAFB-160EB7C7B919}"/>
                </a:ext>
              </a:extLst>
            </p:cNvPr>
            <p:cNvSpPr/>
            <p:nvPr/>
          </p:nvSpPr>
          <p:spPr>
            <a:xfrm>
              <a:off x="1149037" y="5166758"/>
              <a:ext cx="720638" cy="72063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4" name="그룹 13"/>
          <p:cNvGrpSpPr/>
          <p:nvPr/>
        </p:nvGrpSpPr>
        <p:grpSpPr>
          <a:xfrm>
            <a:off x="6228678" y="2180228"/>
            <a:ext cx="5963322" cy="2497543"/>
            <a:chOff x="6228678" y="2180228"/>
            <a:chExt cx="5963322" cy="2497543"/>
          </a:xfrm>
        </p:grpSpPr>
        <p:sp>
          <p:nvSpPr>
            <p:cNvPr id="8" name="직사각형 7">
              <a:extLst>
                <a:ext uri="{FF2B5EF4-FFF2-40B4-BE49-F238E27FC236}">
                  <a16:creationId xmlns:a16="http://schemas.microsoft.com/office/drawing/2014/main" id="{31596090-08D7-47EC-863E-6C46B74D7A24}"/>
                </a:ext>
              </a:extLst>
            </p:cNvPr>
            <p:cNvSpPr/>
            <p:nvPr/>
          </p:nvSpPr>
          <p:spPr>
            <a:xfrm>
              <a:off x="6975519" y="2828407"/>
              <a:ext cx="5216481" cy="1200329"/>
            </a:xfrm>
            <a:prstGeom prst="rect">
              <a:avLst/>
            </a:prstGeom>
            <a:noFill/>
          </p:spPr>
          <p:txBody>
            <a:bodyPr wrap="square" lIns="91440" tIns="45720" rIns="91440" bIns="45720">
              <a:spAutoFit/>
            </a:bodyPr>
            <a:lstStyle/>
            <a:p>
              <a:pPr algn="ctr"/>
              <a:r>
                <a:rPr lang="ko-KR" altLang="en-US" sz="7200" b="1" cap="none" spc="0" dirty="0" smtClean="0">
                  <a:ln w="0"/>
                  <a:solidFill>
                    <a:schemeClr val="bg1">
                      <a:lumMod val="95000"/>
                    </a:schemeClr>
                  </a:solidFill>
                  <a:effectLst>
                    <a:outerShdw blurRad="38100" dist="19050" dir="2700000" algn="tl" rotWithShape="0">
                      <a:schemeClr val="dk1">
                        <a:alpha val="40000"/>
                      </a:schemeClr>
                    </a:outerShdw>
                  </a:effectLst>
                  <a:latin typeface="+mn-ea"/>
                </a:rPr>
                <a:t>감사합니다</a:t>
              </a:r>
              <a:endParaRPr lang="ko-KR" altLang="en-US" sz="7200" b="1" cap="none" spc="0" dirty="0">
                <a:ln w="0"/>
                <a:solidFill>
                  <a:schemeClr val="bg1">
                    <a:lumMod val="95000"/>
                  </a:schemeClr>
                </a:solidFill>
                <a:effectLst>
                  <a:outerShdw blurRad="38100" dist="19050" dir="2700000" algn="tl" rotWithShape="0">
                    <a:schemeClr val="dk1">
                      <a:alpha val="40000"/>
                    </a:schemeClr>
                  </a:outerShdw>
                </a:effectLst>
                <a:latin typeface="+mn-ea"/>
              </a:endParaRPr>
            </a:p>
          </p:txBody>
        </p:sp>
        <p:grpSp>
          <p:nvGrpSpPr>
            <p:cNvPr id="5" name="그룹 4"/>
            <p:cNvGrpSpPr/>
            <p:nvPr/>
          </p:nvGrpSpPr>
          <p:grpSpPr>
            <a:xfrm>
              <a:off x="6228678" y="2180228"/>
              <a:ext cx="5963322" cy="2497543"/>
              <a:chOff x="7191340" y="1831144"/>
              <a:chExt cx="5000660" cy="2497543"/>
            </a:xfrm>
          </p:grpSpPr>
          <p:cxnSp>
            <p:nvCxnSpPr>
              <p:cNvPr id="12" name="구부러진 연결선 23"/>
              <p:cNvCxnSpPr/>
              <p:nvPr/>
            </p:nvCxnSpPr>
            <p:spPr>
              <a:xfrm>
                <a:off x="7191340" y="1831144"/>
                <a:ext cx="5000660" cy="1588"/>
              </a:xfrm>
              <a:prstGeom prst="straightConnector1">
                <a:avLst/>
              </a:prstGeom>
              <a:ln w="381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 name="구부러진 연결선 23"/>
              <p:cNvCxnSpPr/>
              <p:nvPr/>
            </p:nvCxnSpPr>
            <p:spPr>
              <a:xfrm>
                <a:off x="7191340" y="4327099"/>
                <a:ext cx="5000660" cy="1588"/>
              </a:xfrm>
              <a:prstGeom prst="straightConnector1">
                <a:avLst/>
              </a:prstGeom>
              <a:ln w="381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31" name="TextBox 30">
            <a:extLst>
              <a:ext uri="{FF2B5EF4-FFF2-40B4-BE49-F238E27FC236}">
                <a16:creationId xmlns:a16="http://schemas.microsoft.com/office/drawing/2014/main" id="{A58722CA-5B68-4C8C-8E81-5B5FFD6F6F77}"/>
              </a:ext>
            </a:extLst>
          </p:cNvPr>
          <p:cNvSpPr txBox="1"/>
          <p:nvPr/>
        </p:nvSpPr>
        <p:spPr>
          <a:xfrm>
            <a:off x="0" y="71120"/>
            <a:ext cx="1166934" cy="292068"/>
          </a:xfrm>
          <a:prstGeom prst="rect">
            <a:avLst/>
          </a:prstGeom>
          <a:noFill/>
        </p:spPr>
        <p:txBody>
          <a:bodyPr wrap="square" rtlCol="0">
            <a:spAutoFit/>
          </a:bodyPr>
          <a:lstStyle/>
          <a:p>
            <a:pPr algn="ctr">
              <a:lnSpc>
                <a:spcPct val="120000"/>
              </a:lnSpc>
            </a:pPr>
            <a:r>
              <a:rPr lang="en-US" altLang="ko-KR" sz="1200" b="1" dirty="0" smtClean="0">
                <a:solidFill>
                  <a:schemeClr val="bg1"/>
                </a:solidFill>
                <a:latin typeface="+mj-lt"/>
                <a:ea typeface="KoPub돋움체 Light" panose="00000300000000000000" pitchFamily="2" charset="-127"/>
              </a:rPr>
              <a:t>2019.08.28</a:t>
            </a:r>
            <a:endParaRPr lang="ko-KR" altLang="en-US" sz="1200" b="1" dirty="0">
              <a:solidFill>
                <a:schemeClr val="bg1"/>
              </a:solidFill>
              <a:latin typeface="+mj-lt"/>
              <a:ea typeface="KoPub돋움체 Light" panose="00000300000000000000" pitchFamily="2" charset="-127"/>
            </a:endParaRPr>
          </a:p>
        </p:txBody>
      </p:sp>
      <p:sp>
        <p:nvSpPr>
          <p:cNvPr id="32" name="TextBox 31">
            <a:extLst>
              <a:ext uri="{FF2B5EF4-FFF2-40B4-BE49-F238E27FC236}">
                <a16:creationId xmlns:a16="http://schemas.microsoft.com/office/drawing/2014/main" id="{A58722CA-5B68-4C8C-8E81-5B5FFD6F6F77}"/>
              </a:ext>
            </a:extLst>
          </p:cNvPr>
          <p:cNvSpPr txBox="1"/>
          <p:nvPr/>
        </p:nvSpPr>
        <p:spPr>
          <a:xfrm>
            <a:off x="9431473" y="71120"/>
            <a:ext cx="2760527" cy="292068"/>
          </a:xfrm>
          <a:prstGeom prst="rect">
            <a:avLst/>
          </a:prstGeom>
          <a:noFill/>
        </p:spPr>
        <p:txBody>
          <a:bodyPr wrap="square" rtlCol="0">
            <a:spAutoFit/>
          </a:bodyPr>
          <a:lstStyle/>
          <a:p>
            <a:pPr algn="ctr">
              <a:lnSpc>
                <a:spcPct val="120000"/>
              </a:lnSpc>
            </a:pPr>
            <a:r>
              <a:rPr lang="en-US" altLang="ko-KR" sz="1200" b="1" dirty="0" smtClean="0">
                <a:solidFill>
                  <a:schemeClr val="bg1"/>
                </a:solidFill>
                <a:latin typeface="+mj-lt"/>
                <a:ea typeface="KoPub돋움체 Light" panose="00000300000000000000" pitchFamily="2" charset="-127"/>
              </a:rPr>
              <a:t>KFQ </a:t>
            </a:r>
            <a:r>
              <a:rPr lang="ko-KR" altLang="en-US" sz="1200" b="1" dirty="0" smtClean="0">
                <a:solidFill>
                  <a:schemeClr val="bg1"/>
                </a:solidFill>
                <a:latin typeface="+mj-lt"/>
                <a:ea typeface="KoPub돋움체 Light" panose="00000300000000000000" pitchFamily="2" charset="-127"/>
              </a:rPr>
              <a:t>인공지능 </a:t>
            </a:r>
            <a:r>
              <a:rPr lang="ko-KR" altLang="en-US" sz="1200" b="1" dirty="0" err="1" smtClean="0">
                <a:solidFill>
                  <a:schemeClr val="bg1"/>
                </a:solidFill>
                <a:latin typeface="+mj-lt"/>
                <a:ea typeface="KoPub돋움체 Light" panose="00000300000000000000" pitchFamily="2" charset="-127"/>
              </a:rPr>
              <a:t>머신러닝</a:t>
            </a:r>
            <a:r>
              <a:rPr lang="ko-KR" altLang="en-US" sz="1200" b="1" dirty="0" smtClean="0">
                <a:solidFill>
                  <a:schemeClr val="bg1"/>
                </a:solidFill>
                <a:latin typeface="+mj-lt"/>
                <a:ea typeface="KoPub돋움체 Light" panose="00000300000000000000" pitchFamily="2" charset="-127"/>
              </a:rPr>
              <a:t> 개발자 과정</a:t>
            </a:r>
            <a:endParaRPr lang="ko-KR" altLang="en-US" sz="1200" b="1" dirty="0">
              <a:solidFill>
                <a:schemeClr val="bg1"/>
              </a:solidFill>
              <a:latin typeface="+mj-lt"/>
              <a:ea typeface="KoPub돋움체 Light" panose="00000300000000000000" pitchFamily="2" charset="-127"/>
            </a:endParaRPr>
          </a:p>
        </p:txBody>
      </p:sp>
    </p:spTree>
    <p:extLst>
      <p:ext uri="{BB962C8B-B14F-4D97-AF65-F5344CB8AC3E}">
        <p14:creationId xmlns:p14="http://schemas.microsoft.com/office/powerpoint/2010/main" val="271982422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직선 연결선 15">
            <a:extLst>
              <a:ext uri="{FF2B5EF4-FFF2-40B4-BE49-F238E27FC236}">
                <a16:creationId xmlns:a16="http://schemas.microsoft.com/office/drawing/2014/main" id="{14897EF3-DFD4-4006-B97B-A686F130EDB1}"/>
              </a:ext>
            </a:extLst>
          </p:cNvPr>
          <p:cNvCxnSpPr>
            <a:cxnSpLocks/>
            <a:stCxn id="34" idx="4"/>
          </p:cNvCxnSpPr>
          <p:nvPr/>
        </p:nvCxnSpPr>
        <p:spPr>
          <a:xfrm flipH="1">
            <a:off x="1503680" y="1475607"/>
            <a:ext cx="2058" cy="5382393"/>
          </a:xfrm>
          <a:prstGeom prst="line">
            <a:avLst/>
          </a:prstGeom>
          <a:ln w="88900">
            <a:solidFill>
              <a:srgbClr val="BFBFBF"/>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10B89A-9228-47C4-98BE-9EEACF03A131}"/>
              </a:ext>
            </a:extLst>
          </p:cNvPr>
          <p:cNvSpPr txBox="1"/>
          <p:nvPr/>
        </p:nvSpPr>
        <p:spPr>
          <a:xfrm>
            <a:off x="1716654" y="1404731"/>
            <a:ext cx="4282520" cy="769441"/>
          </a:xfrm>
          <a:prstGeom prst="rect">
            <a:avLst/>
          </a:prstGeom>
          <a:noFill/>
        </p:spPr>
        <p:txBody>
          <a:bodyPr wrap="square" rtlCol="0">
            <a:spAutoFit/>
          </a:bodyPr>
          <a:lstStyle/>
          <a:p>
            <a:r>
              <a:rPr lang="ko-KR" altLang="en-US" sz="4400" b="1" dirty="0" smtClean="0">
                <a:effectLst>
                  <a:outerShdw blurRad="38100" dist="38100" dir="2700000" algn="tl">
                    <a:srgbClr val="000000">
                      <a:alpha val="43137"/>
                    </a:srgbClr>
                  </a:outerShdw>
                </a:effectLst>
              </a:rPr>
              <a:t>주제 선정 이유</a:t>
            </a:r>
            <a:endParaRPr lang="ko-KR" altLang="en-US" sz="4400" b="1" dirty="0">
              <a:effectLst>
                <a:outerShdw blurRad="38100" dist="38100" dir="2700000" algn="tl">
                  <a:srgbClr val="000000">
                    <a:alpha val="43137"/>
                  </a:srgbClr>
                </a:outerShdw>
              </a:effectLst>
            </a:endParaRPr>
          </a:p>
        </p:txBody>
      </p:sp>
      <p:grpSp>
        <p:nvGrpSpPr>
          <p:cNvPr id="24" name="그룹 23">
            <a:extLst>
              <a:ext uri="{FF2B5EF4-FFF2-40B4-BE49-F238E27FC236}">
                <a16:creationId xmlns:a16="http://schemas.microsoft.com/office/drawing/2014/main" id="{AEA519D5-6EAA-49DB-B65C-58CBDD03CA76}"/>
              </a:ext>
            </a:extLst>
          </p:cNvPr>
          <p:cNvGrpSpPr/>
          <p:nvPr/>
        </p:nvGrpSpPr>
        <p:grpSpPr>
          <a:xfrm>
            <a:off x="1344639" y="1628354"/>
            <a:ext cx="322198" cy="322198"/>
            <a:chOff x="1337501" y="3429000"/>
            <a:chExt cx="322198" cy="322198"/>
          </a:xfrm>
        </p:grpSpPr>
        <p:sp>
          <p:nvSpPr>
            <p:cNvPr id="22" name="타원 21">
              <a:extLst>
                <a:ext uri="{FF2B5EF4-FFF2-40B4-BE49-F238E27FC236}">
                  <a16:creationId xmlns:a16="http://schemas.microsoft.com/office/drawing/2014/main" id="{E750D17E-7363-46F0-82A4-AF64A55EE561}"/>
                </a:ext>
              </a:extLst>
            </p:cNvPr>
            <p:cNvSpPr/>
            <p:nvPr/>
          </p:nvSpPr>
          <p:spPr>
            <a:xfrm>
              <a:off x="1337501" y="3429000"/>
              <a:ext cx="322198" cy="32219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22">
              <a:extLst>
                <a:ext uri="{FF2B5EF4-FFF2-40B4-BE49-F238E27FC236}">
                  <a16:creationId xmlns:a16="http://schemas.microsoft.com/office/drawing/2014/main" id="{C083546D-D280-4E4A-86BD-D71754963F42}"/>
                </a:ext>
              </a:extLst>
            </p:cNvPr>
            <p:cNvSpPr/>
            <p:nvPr/>
          </p:nvSpPr>
          <p:spPr>
            <a:xfrm>
              <a:off x="1390838" y="3482337"/>
              <a:ext cx="215523" cy="21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3" name="그룹 32">
            <a:extLst>
              <a:ext uri="{FF2B5EF4-FFF2-40B4-BE49-F238E27FC236}">
                <a16:creationId xmlns:a16="http://schemas.microsoft.com/office/drawing/2014/main" id="{9F72C0C3-E24C-43EC-A45D-A52DED5B6A2C}"/>
              </a:ext>
            </a:extLst>
          </p:cNvPr>
          <p:cNvGrpSpPr/>
          <p:nvPr/>
        </p:nvGrpSpPr>
        <p:grpSpPr>
          <a:xfrm>
            <a:off x="1073938" y="612008"/>
            <a:ext cx="863599" cy="863599"/>
            <a:chOff x="1066802" y="4851879"/>
            <a:chExt cx="863599" cy="863599"/>
          </a:xfrm>
        </p:grpSpPr>
        <p:sp>
          <p:nvSpPr>
            <p:cNvPr id="34" name="타원 33">
              <a:extLst>
                <a:ext uri="{FF2B5EF4-FFF2-40B4-BE49-F238E27FC236}">
                  <a16:creationId xmlns:a16="http://schemas.microsoft.com/office/drawing/2014/main" id="{95817491-4B3E-4E3B-BEA2-19C51C6F4EED}"/>
                </a:ext>
              </a:extLst>
            </p:cNvPr>
            <p:cNvSpPr/>
            <p:nvPr/>
          </p:nvSpPr>
          <p:spPr>
            <a:xfrm>
              <a:off x="1066802" y="4851879"/>
              <a:ext cx="863599" cy="863599"/>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타원 34">
              <a:extLst>
                <a:ext uri="{FF2B5EF4-FFF2-40B4-BE49-F238E27FC236}">
                  <a16:creationId xmlns:a16="http://schemas.microsoft.com/office/drawing/2014/main" id="{9943DABA-8B3B-42B6-BAFB-160EB7C7B919}"/>
                </a:ext>
              </a:extLst>
            </p:cNvPr>
            <p:cNvSpPr/>
            <p:nvPr/>
          </p:nvSpPr>
          <p:spPr>
            <a:xfrm>
              <a:off x="1149039" y="4925558"/>
              <a:ext cx="720638" cy="72063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 name="그룹 6"/>
          <p:cNvGrpSpPr/>
          <p:nvPr/>
        </p:nvGrpSpPr>
        <p:grpSpPr>
          <a:xfrm>
            <a:off x="-10759" y="-2716"/>
            <a:ext cx="12209926" cy="370578"/>
            <a:chOff x="-10759" y="-2716"/>
            <a:chExt cx="12209926" cy="370578"/>
          </a:xfrm>
        </p:grpSpPr>
        <p:sp>
          <p:nvSpPr>
            <p:cNvPr id="12" name="자유형 11"/>
            <p:cNvSpPr/>
            <p:nvPr/>
          </p:nvSpPr>
          <p:spPr>
            <a:xfrm>
              <a:off x="-10759" y="-2"/>
              <a:ext cx="6106757"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chemeClr val="tx1">
                    <a:lumMod val="65000"/>
                    <a:lumOff val="35000"/>
                  </a:schemeClr>
                </a:gs>
                <a:gs pos="34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latin typeface="+mn-ea"/>
              </a:endParaRPr>
            </a:p>
          </p:txBody>
        </p:sp>
        <p:sp>
          <p:nvSpPr>
            <p:cNvPr id="14" name="자유형 13"/>
            <p:cNvSpPr/>
            <p:nvPr/>
          </p:nvSpPr>
          <p:spPr>
            <a:xfrm rot="10800000">
              <a:off x="5999174" y="-5"/>
              <a:ext cx="6199993"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rgbClr val="6487CD"/>
                </a:gs>
                <a:gs pos="5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0" name="TextBox 19">
              <a:extLst>
                <a:ext uri="{FF2B5EF4-FFF2-40B4-BE49-F238E27FC236}">
                  <a16:creationId xmlns:a16="http://schemas.microsoft.com/office/drawing/2014/main" id="{A58722CA-5B68-4C8C-8E81-5B5FFD6F6F77}"/>
                </a:ext>
              </a:extLst>
            </p:cNvPr>
            <p:cNvSpPr txBox="1"/>
            <p:nvPr/>
          </p:nvSpPr>
          <p:spPr>
            <a:xfrm>
              <a:off x="-10759" y="0"/>
              <a:ext cx="1166934" cy="292068"/>
            </a:xfrm>
            <a:prstGeom prst="rect">
              <a:avLst/>
            </a:prstGeom>
            <a:noFill/>
          </p:spPr>
          <p:txBody>
            <a:bodyPr wrap="square" rtlCol="0">
              <a:spAutoFit/>
            </a:bodyPr>
            <a:lstStyle/>
            <a:p>
              <a:pPr algn="ctr">
                <a:lnSpc>
                  <a:spcPct val="120000"/>
                </a:lnSpc>
              </a:pPr>
              <a:r>
                <a:rPr lang="en-US" altLang="ko-KR" sz="1200" b="1" dirty="0" smtClean="0">
                  <a:solidFill>
                    <a:schemeClr val="bg2">
                      <a:lumMod val="50000"/>
                    </a:schemeClr>
                  </a:solidFill>
                  <a:latin typeface="+mj-lt"/>
                  <a:ea typeface="KoPub돋움체 Light" panose="00000300000000000000" pitchFamily="2" charset="-127"/>
                </a:rPr>
                <a:t>2019.08.28</a:t>
              </a:r>
              <a:endParaRPr lang="ko-KR" altLang="en-US" sz="1200" b="1" dirty="0">
                <a:solidFill>
                  <a:schemeClr val="bg2">
                    <a:lumMod val="50000"/>
                  </a:schemeClr>
                </a:solidFill>
                <a:latin typeface="+mj-lt"/>
                <a:ea typeface="KoPub돋움체 Light" panose="00000300000000000000" pitchFamily="2" charset="-127"/>
              </a:endParaRPr>
            </a:p>
          </p:txBody>
        </p:sp>
        <p:sp>
          <p:nvSpPr>
            <p:cNvPr id="21" name="TextBox 20">
              <a:extLst>
                <a:ext uri="{FF2B5EF4-FFF2-40B4-BE49-F238E27FC236}">
                  <a16:creationId xmlns:a16="http://schemas.microsoft.com/office/drawing/2014/main" id="{A58722CA-5B68-4C8C-8E81-5B5FFD6F6F77}"/>
                </a:ext>
              </a:extLst>
            </p:cNvPr>
            <p:cNvSpPr txBox="1"/>
            <p:nvPr/>
          </p:nvSpPr>
          <p:spPr>
            <a:xfrm>
              <a:off x="8964113" y="-2716"/>
              <a:ext cx="2354127" cy="313932"/>
            </a:xfrm>
            <a:prstGeom prst="rect">
              <a:avLst/>
            </a:prstGeom>
            <a:noFill/>
          </p:spPr>
          <p:txBody>
            <a:bodyPr wrap="square" rtlCol="0">
              <a:spAutoFit/>
            </a:bodyPr>
            <a:lstStyle/>
            <a:p>
              <a:pPr algn="ctr">
                <a:lnSpc>
                  <a:spcPct val="120000"/>
                </a:lnSpc>
              </a:pPr>
              <a:r>
                <a:rPr lang="ko-KR" altLang="en-US" sz="1200" b="1" dirty="0" smtClean="0">
                  <a:solidFill>
                    <a:schemeClr val="bg2">
                      <a:lumMod val="50000"/>
                    </a:schemeClr>
                  </a:solidFill>
                  <a:latin typeface="+mj-lt"/>
                  <a:ea typeface="KoPub돋움체 Light" panose="00000300000000000000" pitchFamily="2" charset="-127"/>
                </a:rPr>
                <a:t>인공지능 </a:t>
              </a:r>
              <a:r>
                <a:rPr lang="ko-KR" altLang="en-US" sz="1200" b="1" dirty="0" err="1" smtClean="0">
                  <a:solidFill>
                    <a:schemeClr val="bg2">
                      <a:lumMod val="50000"/>
                    </a:schemeClr>
                  </a:solidFill>
                  <a:latin typeface="+mj-lt"/>
                  <a:ea typeface="KoPub돋움체 Light" panose="00000300000000000000" pitchFamily="2" charset="-127"/>
                </a:rPr>
                <a:t>머신러닝</a:t>
              </a:r>
              <a:r>
                <a:rPr lang="ko-KR" altLang="en-US" sz="1200" b="1" dirty="0" smtClean="0">
                  <a:solidFill>
                    <a:schemeClr val="bg2">
                      <a:lumMod val="50000"/>
                    </a:schemeClr>
                  </a:solidFill>
                  <a:latin typeface="+mj-lt"/>
                  <a:ea typeface="KoPub돋움체 Light" panose="00000300000000000000" pitchFamily="2" charset="-127"/>
                </a:rPr>
                <a:t> 개발자 과정</a:t>
              </a:r>
              <a:endParaRPr lang="ko-KR" altLang="en-US" sz="1200" b="1" dirty="0">
                <a:solidFill>
                  <a:schemeClr val="bg2">
                    <a:lumMod val="50000"/>
                  </a:schemeClr>
                </a:solidFill>
                <a:latin typeface="+mj-lt"/>
                <a:ea typeface="KoPub돋움체 Light" panose="00000300000000000000" pitchFamily="2" charset="-127"/>
              </a:endParaRPr>
            </a:p>
          </p:txBody>
        </p:sp>
        <p:pic>
          <p:nvPicPr>
            <p:cNvPr id="25" name="그림 24"/>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920" y1="83333" x2="26074" y2="84444"/>
                          <a14:foregroundMark x1="27914" y1="83333" x2="27914" y2="85556"/>
                          <a14:foregroundMark x1="28221" y1="82222" x2="28528" y2="88889"/>
                          <a14:foregroundMark x1="27301" y1="88889" x2="27301" y2="88889"/>
                          <a14:foregroundMark x1="28834" y1="80000" x2="28834" y2="80000"/>
                          <a14:foregroundMark x1="22393" y1="76667" x2="22393" y2="76667"/>
                          <a14:foregroundMark x1="45092" y1="28889" x2="45092" y2="28889"/>
                          <a14:foregroundMark x1="50000" y1="35556" x2="50000" y2="35556"/>
                          <a14:foregroundMark x1="55828" y1="30000" x2="55828" y2="30000"/>
                          <a14:foregroundMark x1="62883" y1="32222" x2="62883" y2="32222"/>
                          <a14:foregroundMark x1="72699" y1="31111" x2="72699" y2="31111"/>
                          <a14:foregroundMark x1="77914" y1="35556" x2="77914" y2="35556"/>
                          <a14:foregroundMark x1="77607" y1="48889" x2="77607" y2="48889"/>
                          <a14:foregroundMark x1="81288" y1="31111" x2="81288" y2="31111"/>
                          <a14:foregroundMark x1="92638" y1="42222" x2="92638" y2="42222"/>
                          <a14:foregroundMark x1="96012" y1="35556" x2="96012" y2="35556"/>
                          <a14:foregroundMark x1="90798" y1="58889" x2="90798" y2="58889"/>
                          <a14:foregroundMark x1="46626" y1="62222" x2="46626" y2="62222"/>
                          <a14:foregroundMark x1="56442" y1="43333" x2="56442" y2="43333"/>
                          <a14:backgroundMark x1="11656" y1="17778" x2="11656" y2="17778"/>
                          <a14:backgroundMark x1="31595" y1="46667" x2="31595" y2="46667"/>
                          <a14:backgroundMark x1="44479" y1="38889" x2="44479" y2="38889"/>
                          <a14:backgroundMark x1="53988" y1="51111" x2="53988" y2="51111"/>
                          <a14:backgroundMark x1="57975" y1="51111" x2="57975" y2="51111"/>
                          <a14:backgroundMark x1="65337" y1="35556" x2="65337" y2="35556"/>
                          <a14:backgroundMark x1="69632" y1="56667" x2="69632" y2="56667"/>
                          <a14:backgroundMark x1="83742" y1="36667" x2="83742" y2="36667"/>
                          <a14:backgroundMark x1="86196" y1="83333" x2="86196" y2="83333"/>
                          <a14:backgroundMark x1="45092" y1="80000" x2="45092" y2="80000"/>
                          <a14:backgroundMark x1="46319" y1="83333" x2="46319" y2="83333"/>
                          <a14:backgroundMark x1="42025" y1="82222" x2="97853" y2="84444"/>
                        </a14:backgroundRemoval>
                      </a14:imgEffect>
                    </a14:imgLayer>
                  </a14:imgProps>
                </a:ext>
              </a:extLst>
            </a:blip>
            <a:stretch>
              <a:fillRect/>
            </a:stretch>
          </p:blipFill>
          <p:spPr>
            <a:xfrm>
              <a:off x="11216640" y="22797"/>
              <a:ext cx="975360" cy="269271"/>
            </a:xfrm>
            <a:prstGeom prst="rect">
              <a:avLst/>
            </a:prstGeom>
          </p:spPr>
        </p:pic>
      </p:grpSp>
      <p:sp>
        <p:nvSpPr>
          <p:cNvPr id="31" name="TextBox 30"/>
          <p:cNvSpPr txBox="1"/>
          <p:nvPr/>
        </p:nvSpPr>
        <p:spPr>
          <a:xfrm>
            <a:off x="1841026" y="2136250"/>
            <a:ext cx="4874734"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smtClean="0">
                <a:solidFill>
                  <a:schemeClr val="tx1">
                    <a:lumMod val="65000"/>
                    <a:lumOff val="35000"/>
                  </a:schemeClr>
                </a:solidFill>
              </a:rPr>
              <a:t>데이터 분석 프로세스의 이해</a:t>
            </a:r>
            <a:endParaRPr lang="en-US" altLang="ko-KR" dirty="0" smtClean="0">
              <a:solidFill>
                <a:schemeClr val="tx1">
                  <a:lumMod val="65000"/>
                  <a:lumOff val="35000"/>
                </a:schemeClr>
              </a:solidFill>
            </a:endParaRPr>
          </a:p>
          <a:p>
            <a:pPr marL="285750" indent="-285750">
              <a:lnSpc>
                <a:spcPct val="150000"/>
              </a:lnSpc>
              <a:buFont typeface="Arial" panose="020B0604020202020204" pitchFamily="34" charset="0"/>
              <a:buChar char="•"/>
            </a:pPr>
            <a:r>
              <a:rPr lang="en-US" altLang="ko-KR" dirty="0" err="1" smtClean="0">
                <a:solidFill>
                  <a:schemeClr val="tx1">
                    <a:lumMod val="65000"/>
                    <a:lumOff val="35000"/>
                  </a:schemeClr>
                </a:solidFill>
              </a:rPr>
              <a:t>Kaggle</a:t>
            </a:r>
            <a:r>
              <a:rPr lang="en-US" altLang="ko-KR" dirty="0" smtClean="0">
                <a:solidFill>
                  <a:schemeClr val="tx1">
                    <a:lumMod val="65000"/>
                    <a:lumOff val="35000"/>
                  </a:schemeClr>
                </a:solidFill>
              </a:rPr>
              <a:t> </a:t>
            </a:r>
            <a:r>
              <a:rPr lang="ko-KR" altLang="en-US" dirty="0" err="1" smtClean="0">
                <a:solidFill>
                  <a:schemeClr val="tx1">
                    <a:lumMod val="65000"/>
                    <a:lumOff val="35000"/>
                  </a:schemeClr>
                </a:solidFill>
              </a:rPr>
              <a:t>입문자용</a:t>
            </a:r>
            <a:r>
              <a:rPr lang="ko-KR" altLang="en-US" dirty="0" smtClean="0">
                <a:solidFill>
                  <a:schemeClr val="tx1">
                    <a:lumMod val="65000"/>
                    <a:lumOff val="35000"/>
                  </a:schemeClr>
                </a:solidFill>
              </a:rPr>
              <a:t> </a:t>
            </a:r>
            <a:r>
              <a:rPr lang="en-US" altLang="ko-KR" dirty="0" smtClean="0">
                <a:solidFill>
                  <a:schemeClr val="tx1">
                    <a:lumMod val="65000"/>
                    <a:lumOff val="35000"/>
                  </a:schemeClr>
                </a:solidFill>
              </a:rPr>
              <a:t>Titanic Competition</a:t>
            </a:r>
            <a:r>
              <a:rPr lang="ko-KR" altLang="en-US" dirty="0">
                <a:solidFill>
                  <a:schemeClr val="tx1">
                    <a:lumMod val="65000"/>
                    <a:lumOff val="35000"/>
                  </a:schemeClr>
                </a:solidFill>
              </a:rPr>
              <a:t> </a:t>
            </a:r>
            <a:endParaRPr lang="en-US" altLang="ko-KR" dirty="0" smtClean="0">
              <a:solidFill>
                <a:schemeClr val="tx1">
                  <a:lumMod val="65000"/>
                  <a:lumOff val="35000"/>
                </a:schemeClr>
              </a:solidFill>
            </a:endParaRPr>
          </a:p>
          <a:p>
            <a:pPr marL="285750" indent="-285750">
              <a:lnSpc>
                <a:spcPct val="150000"/>
              </a:lnSpc>
              <a:buFont typeface="Arial" panose="020B0604020202020204" pitchFamily="34" charset="0"/>
              <a:buChar char="•"/>
            </a:pPr>
            <a:r>
              <a:rPr lang="en-US" altLang="ko-KR" dirty="0" err="1" smtClean="0">
                <a:solidFill>
                  <a:schemeClr val="tx1">
                    <a:lumMod val="65000"/>
                    <a:lumOff val="35000"/>
                  </a:schemeClr>
                </a:solidFill>
              </a:rPr>
              <a:t>Scikit</a:t>
            </a:r>
            <a:r>
              <a:rPr lang="en-US" altLang="ko-KR" dirty="0" smtClean="0">
                <a:solidFill>
                  <a:schemeClr val="tx1">
                    <a:lumMod val="65000"/>
                    <a:lumOff val="35000"/>
                  </a:schemeClr>
                </a:solidFill>
              </a:rPr>
              <a:t>-Learn </a:t>
            </a:r>
            <a:r>
              <a:rPr lang="ko-KR" altLang="en-US" dirty="0" err="1" smtClean="0">
                <a:solidFill>
                  <a:schemeClr val="tx1">
                    <a:lumMod val="65000"/>
                    <a:lumOff val="35000"/>
                  </a:schemeClr>
                </a:solidFill>
              </a:rPr>
              <a:t>머신러닝</a:t>
            </a:r>
            <a:r>
              <a:rPr lang="ko-KR" altLang="en-US" dirty="0" smtClean="0">
                <a:solidFill>
                  <a:schemeClr val="tx1">
                    <a:lumMod val="65000"/>
                    <a:lumOff val="35000"/>
                  </a:schemeClr>
                </a:solidFill>
              </a:rPr>
              <a:t> 알고리즘 학습</a:t>
            </a:r>
            <a:endParaRPr lang="en-US" altLang="ko-KR" dirty="0" smtClean="0">
              <a:solidFill>
                <a:schemeClr val="tx1">
                  <a:lumMod val="65000"/>
                  <a:lumOff val="35000"/>
                </a:schemeClr>
              </a:solidFill>
            </a:endParaRPr>
          </a:p>
          <a:p>
            <a:pPr marL="742950" lvl="1" indent="-285750">
              <a:lnSpc>
                <a:spcPct val="150000"/>
              </a:lnSpc>
              <a:buFont typeface="맑은 고딕" panose="020B0503020000020004" pitchFamily="50" charset="-127"/>
              <a:buChar char="-"/>
            </a:pPr>
            <a:r>
              <a:rPr lang="en-US" altLang="ko-KR" dirty="0">
                <a:solidFill>
                  <a:schemeClr val="tx1">
                    <a:lumMod val="65000"/>
                    <a:lumOff val="35000"/>
                  </a:schemeClr>
                </a:solidFill>
              </a:rPr>
              <a:t>Decision </a:t>
            </a:r>
            <a:r>
              <a:rPr lang="en-US" altLang="ko-KR" dirty="0" smtClean="0">
                <a:solidFill>
                  <a:schemeClr val="tx1">
                    <a:lumMod val="65000"/>
                    <a:lumOff val="35000"/>
                  </a:schemeClr>
                </a:solidFill>
              </a:rPr>
              <a:t>Tree</a:t>
            </a:r>
          </a:p>
          <a:p>
            <a:pPr marL="742950" lvl="1" indent="-285750">
              <a:lnSpc>
                <a:spcPct val="150000"/>
              </a:lnSpc>
              <a:buFont typeface="맑은 고딕" panose="020B0503020000020004" pitchFamily="50" charset="-127"/>
              <a:buChar char="-"/>
            </a:pPr>
            <a:r>
              <a:rPr lang="en-US" altLang="ko-KR" dirty="0">
                <a:solidFill>
                  <a:schemeClr val="tx1">
                    <a:lumMod val="65000"/>
                    <a:lumOff val="35000"/>
                  </a:schemeClr>
                </a:solidFill>
              </a:rPr>
              <a:t>Random </a:t>
            </a:r>
            <a:r>
              <a:rPr lang="en-US" altLang="ko-KR" dirty="0" smtClean="0">
                <a:solidFill>
                  <a:schemeClr val="tx1">
                    <a:lumMod val="65000"/>
                    <a:lumOff val="35000"/>
                  </a:schemeClr>
                </a:solidFill>
              </a:rPr>
              <a:t>Forest</a:t>
            </a:r>
          </a:p>
          <a:p>
            <a:pPr marL="742950" lvl="1" indent="-285750">
              <a:lnSpc>
                <a:spcPct val="150000"/>
              </a:lnSpc>
              <a:buFont typeface="맑은 고딕" panose="020B0503020000020004" pitchFamily="50" charset="-127"/>
              <a:buChar char="-"/>
            </a:pPr>
            <a:r>
              <a:rPr lang="en-US" altLang="ko-KR" dirty="0" smtClean="0">
                <a:solidFill>
                  <a:schemeClr val="tx1">
                    <a:lumMod val="65000"/>
                    <a:lumOff val="35000"/>
                  </a:schemeClr>
                </a:solidFill>
              </a:rPr>
              <a:t>K Nearest </a:t>
            </a:r>
            <a:r>
              <a:rPr lang="en-US" altLang="ko-KR" dirty="0">
                <a:solidFill>
                  <a:schemeClr val="tx1">
                    <a:lumMod val="65000"/>
                    <a:lumOff val="35000"/>
                  </a:schemeClr>
                </a:solidFill>
              </a:rPr>
              <a:t>Neighbors</a:t>
            </a:r>
            <a:endParaRPr lang="en-US" altLang="ko-KR" dirty="0" smtClean="0">
              <a:solidFill>
                <a:schemeClr val="tx1">
                  <a:lumMod val="65000"/>
                  <a:lumOff val="35000"/>
                </a:schemeClr>
              </a:solidFill>
            </a:endParaRPr>
          </a:p>
        </p:txBody>
      </p:sp>
      <p:sp>
        <p:nvSpPr>
          <p:cNvPr id="32" name="TextBox 31">
            <a:extLst>
              <a:ext uri="{FF2B5EF4-FFF2-40B4-BE49-F238E27FC236}">
                <a16:creationId xmlns:a16="http://schemas.microsoft.com/office/drawing/2014/main" id="{F81F6E33-97E3-4626-AD46-5BBC15776CC2}"/>
              </a:ext>
            </a:extLst>
          </p:cNvPr>
          <p:cNvSpPr txBox="1"/>
          <p:nvPr/>
        </p:nvSpPr>
        <p:spPr>
          <a:xfrm>
            <a:off x="6715760" y="1404730"/>
            <a:ext cx="5162959" cy="769441"/>
          </a:xfrm>
          <a:prstGeom prst="rect">
            <a:avLst/>
          </a:prstGeom>
          <a:noFill/>
        </p:spPr>
        <p:txBody>
          <a:bodyPr wrap="square" rtlCol="0">
            <a:spAutoFit/>
          </a:bodyPr>
          <a:lstStyle/>
          <a:p>
            <a:r>
              <a:rPr lang="en-US" altLang="ko-KR" sz="4400" b="1" dirty="0" smtClean="0">
                <a:effectLst>
                  <a:outerShdw blurRad="38100" dist="38100" dir="2700000" algn="tl">
                    <a:srgbClr val="000000">
                      <a:alpha val="43137"/>
                    </a:srgbClr>
                  </a:outerShdw>
                </a:effectLst>
              </a:rPr>
              <a:t> Work </a:t>
            </a:r>
            <a:r>
              <a:rPr lang="en-US" altLang="ko-KR" sz="4400" b="1" dirty="0">
                <a:effectLst>
                  <a:outerShdw blurRad="38100" dist="38100" dir="2700000" algn="tl">
                    <a:srgbClr val="000000">
                      <a:alpha val="43137"/>
                    </a:srgbClr>
                  </a:outerShdw>
                </a:effectLst>
              </a:rPr>
              <a:t>Flow</a:t>
            </a:r>
            <a:endParaRPr lang="ko-KR" altLang="en-US" sz="4400" b="1" dirty="0">
              <a:effectLst>
                <a:outerShdw blurRad="38100" dist="38100" dir="2700000" algn="tl">
                  <a:srgbClr val="000000">
                    <a:alpha val="43137"/>
                  </a:srgbClr>
                </a:outerShdw>
              </a:effectLst>
            </a:endParaRPr>
          </a:p>
        </p:txBody>
      </p:sp>
      <p:sp>
        <p:nvSpPr>
          <p:cNvPr id="36" name="TextBox 35"/>
          <p:cNvSpPr txBox="1"/>
          <p:nvPr/>
        </p:nvSpPr>
        <p:spPr>
          <a:xfrm>
            <a:off x="7049488" y="2136250"/>
            <a:ext cx="4421152" cy="2585323"/>
          </a:xfrm>
          <a:prstGeom prst="rect">
            <a:avLst/>
          </a:prstGeom>
          <a:noFill/>
        </p:spPr>
        <p:txBody>
          <a:bodyPr wrap="square" rtlCol="0">
            <a:spAutoFit/>
          </a:bodyPr>
          <a:lstStyle/>
          <a:p>
            <a:pPr>
              <a:lnSpc>
                <a:spcPct val="150000"/>
              </a:lnSpc>
            </a:pPr>
            <a:r>
              <a:rPr lang="en-US" altLang="ko-KR" dirty="0">
                <a:solidFill>
                  <a:schemeClr val="tx1">
                    <a:lumMod val="65000"/>
                    <a:lumOff val="35000"/>
                  </a:schemeClr>
                </a:solidFill>
              </a:rPr>
              <a:t>1. </a:t>
            </a:r>
            <a:r>
              <a:rPr lang="ko-KR" altLang="en-US" dirty="0">
                <a:solidFill>
                  <a:schemeClr val="tx1">
                    <a:lumMod val="65000"/>
                    <a:lumOff val="35000"/>
                  </a:schemeClr>
                </a:solidFill>
              </a:rPr>
              <a:t>문제 정의</a:t>
            </a:r>
          </a:p>
          <a:p>
            <a:pPr>
              <a:lnSpc>
                <a:spcPct val="150000"/>
              </a:lnSpc>
            </a:pPr>
            <a:r>
              <a:rPr lang="en-US" altLang="ko-KR" dirty="0">
                <a:solidFill>
                  <a:schemeClr val="tx1">
                    <a:lumMod val="65000"/>
                    <a:lumOff val="35000"/>
                  </a:schemeClr>
                </a:solidFill>
              </a:rPr>
              <a:t>2. </a:t>
            </a:r>
            <a:r>
              <a:rPr lang="ko-KR" altLang="en-US" dirty="0">
                <a:solidFill>
                  <a:schemeClr val="tx1">
                    <a:lumMod val="65000"/>
                    <a:lumOff val="35000"/>
                  </a:schemeClr>
                </a:solidFill>
              </a:rPr>
              <a:t>데이터 수집 및 확인</a:t>
            </a:r>
          </a:p>
          <a:p>
            <a:pPr>
              <a:lnSpc>
                <a:spcPct val="150000"/>
              </a:lnSpc>
            </a:pPr>
            <a:r>
              <a:rPr lang="en-US" altLang="ko-KR" dirty="0">
                <a:solidFill>
                  <a:schemeClr val="tx1">
                    <a:lumMod val="65000"/>
                    <a:lumOff val="35000"/>
                  </a:schemeClr>
                </a:solidFill>
              </a:rPr>
              <a:t>3. </a:t>
            </a:r>
            <a:r>
              <a:rPr lang="ko-KR" altLang="en-US" dirty="0">
                <a:solidFill>
                  <a:schemeClr val="tx1">
                    <a:lumMod val="65000"/>
                    <a:lumOff val="35000"/>
                  </a:schemeClr>
                </a:solidFill>
              </a:rPr>
              <a:t>데이터 정제</a:t>
            </a:r>
            <a:r>
              <a:rPr lang="en-US" altLang="ko-KR" dirty="0">
                <a:solidFill>
                  <a:schemeClr val="tx1">
                    <a:lumMod val="65000"/>
                    <a:lumOff val="35000"/>
                  </a:schemeClr>
                </a:solidFill>
              </a:rPr>
              <a:t>, </a:t>
            </a:r>
            <a:r>
              <a:rPr lang="ko-KR" altLang="en-US" dirty="0">
                <a:solidFill>
                  <a:schemeClr val="tx1">
                    <a:lumMod val="65000"/>
                    <a:lumOff val="35000"/>
                  </a:schemeClr>
                </a:solidFill>
              </a:rPr>
              <a:t>변환 및 통합</a:t>
            </a:r>
          </a:p>
          <a:p>
            <a:pPr>
              <a:lnSpc>
                <a:spcPct val="150000"/>
              </a:lnSpc>
            </a:pPr>
            <a:r>
              <a:rPr lang="en-US" altLang="ko-KR" dirty="0">
                <a:solidFill>
                  <a:schemeClr val="tx1">
                    <a:lumMod val="65000"/>
                    <a:lumOff val="35000"/>
                  </a:schemeClr>
                </a:solidFill>
              </a:rPr>
              <a:t>4. </a:t>
            </a:r>
            <a:r>
              <a:rPr lang="ko-KR" altLang="en-US" dirty="0">
                <a:solidFill>
                  <a:schemeClr val="tx1">
                    <a:lumMod val="65000"/>
                    <a:lumOff val="35000"/>
                  </a:schemeClr>
                </a:solidFill>
              </a:rPr>
              <a:t>데이터 분석 및 패턴 특정</a:t>
            </a:r>
          </a:p>
          <a:p>
            <a:pPr>
              <a:lnSpc>
                <a:spcPct val="150000"/>
              </a:lnSpc>
            </a:pPr>
            <a:r>
              <a:rPr lang="en-US" altLang="ko-KR" dirty="0">
                <a:solidFill>
                  <a:schemeClr val="tx1">
                    <a:lumMod val="65000"/>
                    <a:lumOff val="35000"/>
                  </a:schemeClr>
                </a:solidFill>
              </a:rPr>
              <a:t>5. </a:t>
            </a:r>
            <a:r>
              <a:rPr lang="ko-KR" altLang="en-US" dirty="0">
                <a:solidFill>
                  <a:schemeClr val="tx1">
                    <a:lumMod val="65000"/>
                    <a:lumOff val="35000"/>
                  </a:schemeClr>
                </a:solidFill>
              </a:rPr>
              <a:t>데이터 모델링 및 예측</a:t>
            </a:r>
            <a:r>
              <a:rPr lang="en-US" altLang="ko-KR" dirty="0">
                <a:solidFill>
                  <a:schemeClr val="tx1">
                    <a:lumMod val="65000"/>
                    <a:lumOff val="35000"/>
                  </a:schemeClr>
                </a:solidFill>
              </a:rPr>
              <a:t>, </a:t>
            </a:r>
            <a:r>
              <a:rPr lang="ko-KR" altLang="en-US" dirty="0">
                <a:solidFill>
                  <a:schemeClr val="tx1">
                    <a:lumMod val="65000"/>
                    <a:lumOff val="35000"/>
                  </a:schemeClr>
                </a:solidFill>
              </a:rPr>
              <a:t>문제 </a:t>
            </a:r>
            <a:r>
              <a:rPr lang="ko-KR" altLang="en-US" dirty="0" smtClean="0">
                <a:solidFill>
                  <a:schemeClr val="tx1">
                    <a:lumMod val="65000"/>
                    <a:lumOff val="35000"/>
                  </a:schemeClr>
                </a:solidFill>
              </a:rPr>
              <a:t>해결</a:t>
            </a:r>
            <a:endParaRPr lang="en-US" altLang="ko-KR" dirty="0" smtClean="0">
              <a:solidFill>
                <a:schemeClr val="tx1">
                  <a:lumMod val="65000"/>
                  <a:lumOff val="35000"/>
                </a:schemeClr>
              </a:solidFill>
            </a:endParaRPr>
          </a:p>
          <a:p>
            <a:pPr>
              <a:lnSpc>
                <a:spcPct val="150000"/>
              </a:lnSpc>
            </a:pPr>
            <a:r>
              <a:rPr lang="en-US" altLang="ko-KR" dirty="0" smtClean="0">
                <a:solidFill>
                  <a:schemeClr val="tx1">
                    <a:lumMod val="65000"/>
                    <a:lumOff val="35000"/>
                  </a:schemeClr>
                </a:solidFill>
              </a:rPr>
              <a:t>6. </a:t>
            </a:r>
            <a:r>
              <a:rPr lang="ko-KR" altLang="en-US" dirty="0" smtClean="0">
                <a:solidFill>
                  <a:schemeClr val="tx1">
                    <a:lumMod val="65000"/>
                    <a:lumOff val="35000"/>
                  </a:schemeClr>
                </a:solidFill>
              </a:rPr>
              <a:t>예측 결과</a:t>
            </a:r>
          </a:p>
        </p:txBody>
      </p:sp>
      <p:grpSp>
        <p:nvGrpSpPr>
          <p:cNvPr id="37" name="그룹 36"/>
          <p:cNvGrpSpPr/>
          <p:nvPr/>
        </p:nvGrpSpPr>
        <p:grpSpPr>
          <a:xfrm>
            <a:off x="1841026" y="4747217"/>
            <a:ext cx="9477214" cy="1925094"/>
            <a:chOff x="3042618" y="2802190"/>
            <a:chExt cx="4393174" cy="1925094"/>
          </a:xfrm>
        </p:grpSpPr>
        <p:sp>
          <p:nvSpPr>
            <p:cNvPr id="38" name="TextBox 37"/>
            <p:cNvSpPr txBox="1"/>
            <p:nvPr/>
          </p:nvSpPr>
          <p:spPr>
            <a:xfrm>
              <a:off x="3163044" y="3111457"/>
              <a:ext cx="4192686"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dirty="0">
                  <a:hlinkClick r:id="rId6"/>
                </a:rPr>
                <a:t>https://</a:t>
              </a:r>
              <a:r>
                <a:rPr lang="en-US" altLang="ko-KR" sz="1600" dirty="0" smtClean="0">
                  <a:hlinkClick r:id="rId6"/>
                </a:rPr>
                <a:t>www.kaggle.com/c/titanic/overview</a:t>
              </a:r>
              <a:endParaRPr lang="en-US" altLang="ko-KR" sz="1600" dirty="0" smtClean="0"/>
            </a:p>
            <a:p>
              <a:pPr marL="285750" indent="-285750">
                <a:lnSpc>
                  <a:spcPct val="150000"/>
                </a:lnSpc>
                <a:buFont typeface="Arial" panose="020B0604020202020204" pitchFamily="34" charset="0"/>
                <a:buChar char="•"/>
              </a:pPr>
              <a:r>
                <a:rPr lang="en-US" altLang="ko-KR" sz="1600" dirty="0">
                  <a:hlinkClick r:id="rId7"/>
                </a:rPr>
                <a:t>https://</a:t>
              </a:r>
              <a:r>
                <a:rPr lang="en-US" altLang="ko-KR" sz="1600" dirty="0" smtClean="0">
                  <a:hlinkClick r:id="rId7"/>
                </a:rPr>
                <a:t>www.kaggle.com/startupsci/titanic-data-science-solutions</a:t>
              </a:r>
              <a:endParaRPr lang="en-US" altLang="ko-KR" sz="1600" dirty="0" smtClean="0"/>
            </a:p>
            <a:p>
              <a:pPr marL="285750" indent="-285750">
                <a:lnSpc>
                  <a:spcPct val="150000"/>
                </a:lnSpc>
                <a:buFont typeface="Arial" panose="020B0604020202020204" pitchFamily="34" charset="0"/>
                <a:buChar char="•"/>
              </a:pPr>
              <a:r>
                <a:rPr lang="en-US" altLang="ko-KR" sz="1600" dirty="0">
                  <a:hlinkClick r:id="rId8"/>
                </a:rPr>
                <a:t>https://</a:t>
              </a:r>
              <a:r>
                <a:rPr lang="en-US" altLang="ko-KR" sz="1600" dirty="0" smtClean="0">
                  <a:hlinkClick r:id="rId8"/>
                </a:rPr>
                <a:t>scikit-learn.org/stable/user_guide.html</a:t>
              </a:r>
              <a:endParaRPr lang="en-US" altLang="ko-KR" sz="1600" dirty="0" smtClean="0"/>
            </a:p>
            <a:p>
              <a:pPr marL="285750" indent="-285750">
                <a:lnSpc>
                  <a:spcPct val="150000"/>
                </a:lnSpc>
                <a:buFont typeface="Arial" panose="020B0604020202020204" pitchFamily="34" charset="0"/>
                <a:buChar char="•"/>
              </a:pPr>
              <a:r>
                <a:rPr lang="en-US" altLang="ko-KR" sz="1600" dirty="0">
                  <a:hlinkClick r:id="rId9"/>
                </a:rPr>
                <a:t>https://ko.wikipedia.org/wiki/</a:t>
              </a:r>
              <a:endParaRPr lang="ko-KR" altLang="en-US" sz="1600" dirty="0">
                <a:solidFill>
                  <a:schemeClr val="tx1">
                    <a:lumMod val="65000"/>
                    <a:lumOff val="35000"/>
                  </a:schemeClr>
                </a:solidFill>
              </a:endParaRPr>
            </a:p>
          </p:txBody>
        </p:sp>
        <p:sp>
          <p:nvSpPr>
            <p:cNvPr id="39" name="TextBox 38">
              <a:extLst>
                <a:ext uri="{FF2B5EF4-FFF2-40B4-BE49-F238E27FC236}">
                  <a16:creationId xmlns:a16="http://schemas.microsoft.com/office/drawing/2014/main" id="{F81F6E33-97E3-4626-AD46-5BBC15776CC2}"/>
                </a:ext>
              </a:extLst>
            </p:cNvPr>
            <p:cNvSpPr txBox="1"/>
            <p:nvPr/>
          </p:nvSpPr>
          <p:spPr>
            <a:xfrm>
              <a:off x="3042618" y="2802190"/>
              <a:ext cx="4393174" cy="400110"/>
            </a:xfrm>
            <a:prstGeom prst="rect">
              <a:avLst/>
            </a:prstGeom>
            <a:noFill/>
          </p:spPr>
          <p:txBody>
            <a:bodyPr wrap="square" rtlCol="0">
              <a:spAutoFit/>
            </a:bodyPr>
            <a:lstStyle/>
            <a:p>
              <a:r>
                <a:rPr lang="en-US" altLang="ko-KR" sz="2000" b="1" dirty="0" smtClean="0">
                  <a:solidFill>
                    <a:schemeClr val="tx2">
                      <a:lumMod val="60000"/>
                      <a:lumOff val="40000"/>
                    </a:schemeClr>
                  </a:solidFill>
                  <a:effectLst>
                    <a:outerShdw blurRad="38100" dist="38100" dir="2700000" algn="tl">
                      <a:srgbClr val="000000">
                        <a:alpha val="43137"/>
                      </a:srgbClr>
                    </a:outerShdw>
                  </a:effectLst>
                </a:rPr>
                <a:t>- </a:t>
              </a:r>
              <a:r>
                <a:rPr lang="ko-KR" altLang="en-US" sz="2000" b="1" dirty="0" smtClean="0">
                  <a:solidFill>
                    <a:schemeClr val="tx2">
                      <a:lumMod val="60000"/>
                      <a:lumOff val="40000"/>
                    </a:schemeClr>
                  </a:solidFill>
                  <a:effectLst>
                    <a:outerShdw blurRad="38100" dist="38100" dir="2700000" algn="tl">
                      <a:srgbClr val="000000">
                        <a:alpha val="43137"/>
                      </a:srgbClr>
                    </a:outerShdw>
                  </a:effectLst>
                </a:rPr>
                <a:t>참고자료</a:t>
              </a:r>
              <a:endParaRPr lang="ko-KR" altLang="en-US" sz="2000" b="1" dirty="0">
                <a:solidFill>
                  <a:schemeClr val="tx2">
                    <a:lumMod val="60000"/>
                    <a:lumOff val="40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77926042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119693" y="2634434"/>
            <a:ext cx="1527987" cy="1323439"/>
          </a:xfrm>
          <a:prstGeom prst="rect">
            <a:avLst/>
          </a:prstGeom>
          <a:noFill/>
        </p:spPr>
        <p:txBody>
          <a:bodyPr wrap="square" rtlCol="0">
            <a:spAutoFit/>
          </a:bodyPr>
          <a:lstStyle/>
          <a:p>
            <a:r>
              <a:rPr lang="ko-KR" altLang="en-US" sz="8000" dirty="0" smtClean="0"/>
              <a:t>∙</a:t>
            </a:r>
            <a:r>
              <a:rPr lang="ko-KR" altLang="en-US" sz="4000" dirty="0" smtClean="0"/>
              <a:t> </a:t>
            </a:r>
            <a:r>
              <a:rPr lang="ko-KR" altLang="en-US" sz="8000" dirty="0" smtClean="0"/>
              <a:t>∙</a:t>
            </a:r>
            <a:r>
              <a:rPr lang="ko-KR" altLang="en-US" sz="4000" dirty="0" smtClean="0"/>
              <a:t> </a:t>
            </a:r>
            <a:r>
              <a:rPr lang="ko-KR" altLang="en-US" sz="8000" dirty="0" smtClean="0"/>
              <a:t>∙</a:t>
            </a:r>
            <a:endParaRPr lang="ko-KR" altLang="en-US" sz="8000" dirty="0"/>
          </a:p>
        </p:txBody>
      </p:sp>
      <p:cxnSp>
        <p:nvCxnSpPr>
          <p:cNvPr id="2" name="직선 연결선 1">
            <a:extLst>
              <a:ext uri="{FF2B5EF4-FFF2-40B4-BE49-F238E27FC236}">
                <a16:creationId xmlns:a16="http://schemas.microsoft.com/office/drawing/2014/main" id="{4EE595EB-F184-4D44-9347-FEBABFCAAC4D}"/>
              </a:ext>
            </a:extLst>
          </p:cNvPr>
          <p:cNvCxnSpPr>
            <a:cxnSpLocks/>
          </p:cNvCxnSpPr>
          <p:nvPr/>
        </p:nvCxnSpPr>
        <p:spPr>
          <a:xfrm>
            <a:off x="1498600" y="0"/>
            <a:ext cx="0" cy="6858000"/>
          </a:xfrm>
          <a:prstGeom prst="line">
            <a:avLst/>
          </a:prstGeom>
          <a:ln w="889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3F47952C-5A38-4A9C-B764-B3389758919C}"/>
              </a:ext>
            </a:extLst>
          </p:cNvPr>
          <p:cNvGrpSpPr/>
          <p:nvPr/>
        </p:nvGrpSpPr>
        <p:grpSpPr>
          <a:xfrm>
            <a:off x="1337500" y="869514"/>
            <a:ext cx="322198" cy="322198"/>
            <a:chOff x="1337501" y="3429000"/>
            <a:chExt cx="322198" cy="322198"/>
          </a:xfrm>
        </p:grpSpPr>
        <p:sp>
          <p:nvSpPr>
            <p:cNvPr id="5" name="타원 4">
              <a:extLst>
                <a:ext uri="{FF2B5EF4-FFF2-40B4-BE49-F238E27FC236}">
                  <a16:creationId xmlns:a16="http://schemas.microsoft.com/office/drawing/2014/main" id="{FFF4DA27-566C-4538-B1F0-AE522DD88535}"/>
                </a:ext>
              </a:extLst>
            </p:cNvPr>
            <p:cNvSpPr/>
            <p:nvPr/>
          </p:nvSpPr>
          <p:spPr>
            <a:xfrm>
              <a:off x="1337501" y="3429000"/>
              <a:ext cx="322198" cy="32219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타원 5">
              <a:extLst>
                <a:ext uri="{FF2B5EF4-FFF2-40B4-BE49-F238E27FC236}">
                  <a16:creationId xmlns:a16="http://schemas.microsoft.com/office/drawing/2014/main" id="{4E3BAFD6-D1FB-4EBA-8F71-02799AD8AFFA}"/>
                </a:ext>
              </a:extLst>
            </p:cNvPr>
            <p:cNvSpPr/>
            <p:nvPr/>
          </p:nvSpPr>
          <p:spPr>
            <a:xfrm>
              <a:off x="1390838" y="3482337"/>
              <a:ext cx="215523" cy="21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0" name="그룹 19"/>
          <p:cNvGrpSpPr/>
          <p:nvPr/>
        </p:nvGrpSpPr>
        <p:grpSpPr>
          <a:xfrm>
            <a:off x="-10759" y="-2716"/>
            <a:ext cx="12209926" cy="370578"/>
            <a:chOff x="-10759" y="-2716"/>
            <a:chExt cx="12209926" cy="370578"/>
          </a:xfrm>
        </p:grpSpPr>
        <p:sp>
          <p:nvSpPr>
            <p:cNvPr id="21" name="자유형 20"/>
            <p:cNvSpPr/>
            <p:nvPr/>
          </p:nvSpPr>
          <p:spPr>
            <a:xfrm>
              <a:off x="-10759" y="-2"/>
              <a:ext cx="6106757"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chemeClr val="tx1">
                    <a:lumMod val="65000"/>
                    <a:lumOff val="35000"/>
                  </a:schemeClr>
                </a:gs>
                <a:gs pos="34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latin typeface="+mn-ea"/>
              </a:endParaRPr>
            </a:p>
          </p:txBody>
        </p:sp>
        <p:sp>
          <p:nvSpPr>
            <p:cNvPr id="22" name="자유형 21"/>
            <p:cNvSpPr/>
            <p:nvPr/>
          </p:nvSpPr>
          <p:spPr>
            <a:xfrm rot="10800000">
              <a:off x="5999174" y="-5"/>
              <a:ext cx="6199993"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rgbClr val="6487CD"/>
                </a:gs>
                <a:gs pos="5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3" name="TextBox 22">
              <a:extLst>
                <a:ext uri="{FF2B5EF4-FFF2-40B4-BE49-F238E27FC236}">
                  <a16:creationId xmlns:a16="http://schemas.microsoft.com/office/drawing/2014/main" id="{A58722CA-5B68-4C8C-8E81-5B5FFD6F6F77}"/>
                </a:ext>
              </a:extLst>
            </p:cNvPr>
            <p:cNvSpPr txBox="1"/>
            <p:nvPr/>
          </p:nvSpPr>
          <p:spPr>
            <a:xfrm>
              <a:off x="-10759" y="0"/>
              <a:ext cx="1166934" cy="292068"/>
            </a:xfrm>
            <a:prstGeom prst="rect">
              <a:avLst/>
            </a:prstGeom>
            <a:noFill/>
          </p:spPr>
          <p:txBody>
            <a:bodyPr wrap="square" rtlCol="0">
              <a:spAutoFit/>
            </a:bodyPr>
            <a:lstStyle/>
            <a:p>
              <a:pPr algn="ctr">
                <a:lnSpc>
                  <a:spcPct val="120000"/>
                </a:lnSpc>
              </a:pPr>
              <a:r>
                <a:rPr lang="en-US" altLang="ko-KR" sz="1200" b="1" dirty="0" smtClean="0">
                  <a:solidFill>
                    <a:schemeClr val="bg2">
                      <a:lumMod val="50000"/>
                    </a:schemeClr>
                  </a:solidFill>
                  <a:latin typeface="+mj-lt"/>
                  <a:ea typeface="KoPub돋움체 Light" panose="00000300000000000000" pitchFamily="2" charset="-127"/>
                </a:rPr>
                <a:t>2019.08.28</a:t>
              </a:r>
              <a:endParaRPr lang="ko-KR" altLang="en-US" sz="1200" b="1" dirty="0">
                <a:solidFill>
                  <a:schemeClr val="bg2">
                    <a:lumMod val="50000"/>
                  </a:schemeClr>
                </a:solidFill>
                <a:latin typeface="+mj-lt"/>
                <a:ea typeface="KoPub돋움체 Light" panose="00000300000000000000" pitchFamily="2" charset="-127"/>
              </a:endParaRPr>
            </a:p>
          </p:txBody>
        </p:sp>
        <p:sp>
          <p:nvSpPr>
            <p:cNvPr id="24" name="TextBox 23">
              <a:extLst>
                <a:ext uri="{FF2B5EF4-FFF2-40B4-BE49-F238E27FC236}">
                  <a16:creationId xmlns:a16="http://schemas.microsoft.com/office/drawing/2014/main" id="{A58722CA-5B68-4C8C-8E81-5B5FFD6F6F77}"/>
                </a:ext>
              </a:extLst>
            </p:cNvPr>
            <p:cNvSpPr txBox="1"/>
            <p:nvPr/>
          </p:nvSpPr>
          <p:spPr>
            <a:xfrm>
              <a:off x="8964113" y="-2716"/>
              <a:ext cx="2354127" cy="313932"/>
            </a:xfrm>
            <a:prstGeom prst="rect">
              <a:avLst/>
            </a:prstGeom>
            <a:noFill/>
          </p:spPr>
          <p:txBody>
            <a:bodyPr wrap="square" rtlCol="0">
              <a:spAutoFit/>
            </a:bodyPr>
            <a:lstStyle/>
            <a:p>
              <a:pPr algn="ctr">
                <a:lnSpc>
                  <a:spcPct val="120000"/>
                </a:lnSpc>
              </a:pPr>
              <a:r>
                <a:rPr lang="ko-KR" altLang="en-US" sz="1200" b="1" dirty="0" smtClean="0">
                  <a:solidFill>
                    <a:schemeClr val="bg2">
                      <a:lumMod val="50000"/>
                    </a:schemeClr>
                  </a:solidFill>
                  <a:latin typeface="+mj-lt"/>
                  <a:ea typeface="KoPub돋움체 Light" panose="00000300000000000000" pitchFamily="2" charset="-127"/>
                </a:rPr>
                <a:t>인공지능 </a:t>
              </a:r>
              <a:r>
                <a:rPr lang="ko-KR" altLang="en-US" sz="1200" b="1" dirty="0" err="1" smtClean="0">
                  <a:solidFill>
                    <a:schemeClr val="bg2">
                      <a:lumMod val="50000"/>
                    </a:schemeClr>
                  </a:solidFill>
                  <a:latin typeface="+mj-lt"/>
                  <a:ea typeface="KoPub돋움체 Light" panose="00000300000000000000" pitchFamily="2" charset="-127"/>
                </a:rPr>
                <a:t>머신러닝</a:t>
              </a:r>
              <a:r>
                <a:rPr lang="ko-KR" altLang="en-US" sz="1200" b="1" dirty="0" smtClean="0">
                  <a:solidFill>
                    <a:schemeClr val="bg2">
                      <a:lumMod val="50000"/>
                    </a:schemeClr>
                  </a:solidFill>
                  <a:latin typeface="+mj-lt"/>
                  <a:ea typeface="KoPub돋움체 Light" panose="00000300000000000000" pitchFamily="2" charset="-127"/>
                </a:rPr>
                <a:t> 개발자 과정</a:t>
              </a:r>
              <a:endParaRPr lang="ko-KR" altLang="en-US" sz="1200" b="1" dirty="0">
                <a:solidFill>
                  <a:schemeClr val="bg2">
                    <a:lumMod val="50000"/>
                  </a:schemeClr>
                </a:solidFill>
                <a:latin typeface="+mj-lt"/>
                <a:ea typeface="KoPub돋움체 Light" panose="00000300000000000000" pitchFamily="2" charset="-127"/>
              </a:endParaRPr>
            </a:p>
          </p:txBody>
        </p:sp>
        <p:pic>
          <p:nvPicPr>
            <p:cNvPr id="25" name="그림 2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920" y1="83333" x2="26074" y2="84444"/>
                          <a14:foregroundMark x1="27914" y1="83333" x2="27914" y2="85556"/>
                          <a14:foregroundMark x1="28221" y1="82222" x2="28528" y2="88889"/>
                          <a14:foregroundMark x1="27301" y1="88889" x2="27301" y2="88889"/>
                          <a14:foregroundMark x1="28834" y1="80000" x2="28834" y2="80000"/>
                          <a14:foregroundMark x1="22393" y1="76667" x2="22393" y2="76667"/>
                          <a14:foregroundMark x1="45092" y1="28889" x2="45092" y2="28889"/>
                          <a14:foregroundMark x1="50000" y1="35556" x2="50000" y2="35556"/>
                          <a14:foregroundMark x1="55828" y1="30000" x2="55828" y2="30000"/>
                          <a14:foregroundMark x1="62883" y1="32222" x2="62883" y2="32222"/>
                          <a14:foregroundMark x1="72699" y1="31111" x2="72699" y2="31111"/>
                          <a14:foregroundMark x1="77914" y1="35556" x2="77914" y2="35556"/>
                          <a14:foregroundMark x1="77607" y1="48889" x2="77607" y2="48889"/>
                          <a14:foregroundMark x1="81288" y1="31111" x2="81288" y2="31111"/>
                          <a14:foregroundMark x1="92638" y1="42222" x2="92638" y2="42222"/>
                          <a14:foregroundMark x1="96012" y1="35556" x2="96012" y2="35556"/>
                          <a14:foregroundMark x1="90798" y1="58889" x2="90798" y2="58889"/>
                          <a14:foregroundMark x1="46626" y1="62222" x2="46626" y2="62222"/>
                          <a14:foregroundMark x1="56442" y1="43333" x2="56442" y2="43333"/>
                          <a14:backgroundMark x1="11656" y1="17778" x2="11656" y2="17778"/>
                          <a14:backgroundMark x1="31595" y1="46667" x2="31595" y2="46667"/>
                          <a14:backgroundMark x1="44479" y1="38889" x2="44479" y2="38889"/>
                          <a14:backgroundMark x1="53988" y1="51111" x2="53988" y2="51111"/>
                          <a14:backgroundMark x1="57975" y1="51111" x2="57975" y2="51111"/>
                          <a14:backgroundMark x1="65337" y1="35556" x2="65337" y2="35556"/>
                          <a14:backgroundMark x1="69632" y1="56667" x2="69632" y2="56667"/>
                          <a14:backgroundMark x1="83742" y1="36667" x2="83742" y2="36667"/>
                          <a14:backgroundMark x1="86196" y1="83333" x2="86196" y2="83333"/>
                          <a14:backgroundMark x1="45092" y1="80000" x2="45092" y2="80000"/>
                          <a14:backgroundMark x1="46319" y1="83333" x2="46319" y2="83333"/>
                          <a14:backgroundMark x1="42025" y1="82222" x2="97853" y2="84444"/>
                        </a14:backgroundRemoval>
                      </a14:imgEffect>
                    </a14:imgLayer>
                  </a14:imgProps>
                </a:ext>
              </a:extLst>
            </a:blip>
            <a:stretch>
              <a:fillRect/>
            </a:stretch>
          </p:blipFill>
          <p:spPr>
            <a:xfrm>
              <a:off x="11216640" y="22797"/>
              <a:ext cx="975360" cy="269271"/>
            </a:xfrm>
            <a:prstGeom prst="rect">
              <a:avLst/>
            </a:prstGeom>
          </p:spPr>
        </p:pic>
      </p:grpSp>
      <p:sp>
        <p:nvSpPr>
          <p:cNvPr id="15" name="TextBox 14">
            <a:extLst>
              <a:ext uri="{FF2B5EF4-FFF2-40B4-BE49-F238E27FC236}">
                <a16:creationId xmlns:a16="http://schemas.microsoft.com/office/drawing/2014/main" id="{F81F6E33-97E3-4626-AD46-5BBC15776CC2}"/>
              </a:ext>
            </a:extLst>
          </p:cNvPr>
          <p:cNvSpPr txBox="1"/>
          <p:nvPr/>
        </p:nvSpPr>
        <p:spPr>
          <a:xfrm>
            <a:off x="1659698" y="707446"/>
            <a:ext cx="6004559" cy="646331"/>
          </a:xfrm>
          <a:prstGeom prst="rect">
            <a:avLst/>
          </a:prstGeom>
          <a:noFill/>
        </p:spPr>
        <p:txBody>
          <a:bodyPr wrap="square" rtlCol="0">
            <a:spAutoFit/>
          </a:bodyPr>
          <a:lstStyle/>
          <a:p>
            <a:r>
              <a:rPr lang="en-US" altLang="ko-KR" sz="3600" b="1" err="1" smtClean="0">
                <a:effectLst>
                  <a:outerShdw blurRad="38100" dist="38100" dir="2700000" algn="tl">
                    <a:srgbClr val="000000">
                      <a:alpha val="43137"/>
                    </a:srgbClr>
                  </a:outerShdw>
                </a:effectLst>
              </a:rPr>
              <a:t>Scikit</a:t>
            </a:r>
            <a:r>
              <a:rPr lang="en-US" altLang="ko-KR" sz="3600" b="1" dirty="0" smtClean="0">
                <a:effectLst>
                  <a:outerShdw blurRad="38100" dist="38100" dir="2700000" algn="tl">
                    <a:srgbClr val="000000">
                      <a:alpha val="43137"/>
                    </a:srgbClr>
                  </a:outerShdw>
                </a:effectLst>
              </a:rPr>
              <a:t>-Learn ML </a:t>
            </a:r>
            <a:r>
              <a:rPr lang="ko-KR" altLang="en-US" sz="3600" b="1" dirty="0" smtClean="0">
                <a:effectLst>
                  <a:outerShdw blurRad="38100" dist="38100" dir="2700000" algn="tl">
                    <a:srgbClr val="000000">
                      <a:alpha val="43137"/>
                    </a:srgbClr>
                  </a:outerShdw>
                </a:effectLst>
              </a:rPr>
              <a:t>알고리즘</a:t>
            </a:r>
            <a:endParaRPr lang="ko-KR" altLang="en-US" sz="3600" b="1" dirty="0">
              <a:effectLst>
                <a:outerShdw blurRad="38100" dist="38100" dir="2700000" algn="tl">
                  <a:srgbClr val="000000">
                    <a:alpha val="43137"/>
                  </a:srgbClr>
                </a:outerShdw>
              </a:effectLst>
            </a:endParaRPr>
          </a:p>
        </p:txBody>
      </p:sp>
      <p:grpSp>
        <p:nvGrpSpPr>
          <p:cNvPr id="3" name="그룹 2"/>
          <p:cNvGrpSpPr/>
          <p:nvPr/>
        </p:nvGrpSpPr>
        <p:grpSpPr>
          <a:xfrm>
            <a:off x="1702824" y="1353777"/>
            <a:ext cx="4393174" cy="1384997"/>
            <a:chOff x="3042618" y="2802190"/>
            <a:chExt cx="4393174" cy="1384997"/>
          </a:xfrm>
        </p:grpSpPr>
        <p:sp>
          <p:nvSpPr>
            <p:cNvPr id="14" name="TextBox 13"/>
            <p:cNvSpPr txBox="1"/>
            <p:nvPr/>
          </p:nvSpPr>
          <p:spPr>
            <a:xfrm>
              <a:off x="3243106" y="3263857"/>
              <a:ext cx="4192686"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smtClean="0">
                  <a:solidFill>
                    <a:schemeClr val="tx1">
                      <a:lumMod val="65000"/>
                      <a:lumOff val="35000"/>
                    </a:schemeClr>
                  </a:solidFill>
                </a:rPr>
                <a:t>의사 결정 나무 알고리즘</a:t>
              </a:r>
              <a:endParaRPr lang="en-US" altLang="ko-KR" dirty="0" smtClean="0">
                <a:solidFill>
                  <a:schemeClr val="tx1">
                    <a:lumMod val="65000"/>
                    <a:lumOff val="35000"/>
                  </a:schemeClr>
                </a:solidFill>
              </a:endParaRPr>
            </a:p>
            <a:p>
              <a:pPr marL="285750" indent="-285750">
                <a:lnSpc>
                  <a:spcPct val="150000"/>
                </a:lnSpc>
                <a:buFont typeface="Arial" panose="020B0604020202020204" pitchFamily="34" charset="0"/>
                <a:buChar char="•"/>
              </a:pPr>
              <a:endParaRPr lang="ko-KR" altLang="en-US" dirty="0" smtClean="0">
                <a:solidFill>
                  <a:schemeClr val="tx1">
                    <a:lumMod val="65000"/>
                    <a:lumOff val="35000"/>
                  </a:schemeClr>
                </a:solidFill>
              </a:endParaRPr>
            </a:p>
          </p:txBody>
        </p:sp>
        <p:sp>
          <p:nvSpPr>
            <p:cNvPr id="16" name="TextBox 15">
              <a:extLst>
                <a:ext uri="{FF2B5EF4-FFF2-40B4-BE49-F238E27FC236}">
                  <a16:creationId xmlns:a16="http://schemas.microsoft.com/office/drawing/2014/main" id="{F81F6E33-97E3-4626-AD46-5BBC15776CC2}"/>
                </a:ext>
              </a:extLst>
            </p:cNvPr>
            <p:cNvSpPr txBox="1"/>
            <p:nvPr/>
          </p:nvSpPr>
          <p:spPr>
            <a:xfrm>
              <a:off x="3042618" y="2802190"/>
              <a:ext cx="4393174"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Decision Tree</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grpSp>
      <p:pic>
        <p:nvPicPr>
          <p:cNvPr id="7" name="그림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903311" y="2461773"/>
            <a:ext cx="3052710" cy="2267091"/>
          </a:xfrm>
          <a:prstGeom prst="rect">
            <a:avLst/>
          </a:prstGeom>
        </p:spPr>
      </p:pic>
      <p:grpSp>
        <p:nvGrpSpPr>
          <p:cNvPr id="17" name="그룹 16"/>
          <p:cNvGrpSpPr/>
          <p:nvPr/>
        </p:nvGrpSpPr>
        <p:grpSpPr>
          <a:xfrm>
            <a:off x="5160244" y="1353777"/>
            <a:ext cx="6919996" cy="1384997"/>
            <a:chOff x="3042618" y="2802190"/>
            <a:chExt cx="4393174" cy="1384997"/>
          </a:xfrm>
        </p:grpSpPr>
        <p:sp>
          <p:nvSpPr>
            <p:cNvPr id="18" name="TextBox 17"/>
            <p:cNvSpPr txBox="1"/>
            <p:nvPr/>
          </p:nvSpPr>
          <p:spPr>
            <a:xfrm>
              <a:off x="3243106" y="3263857"/>
              <a:ext cx="4192686"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smtClean="0">
                  <a:solidFill>
                    <a:schemeClr val="tx1">
                      <a:lumMod val="65000"/>
                      <a:lumOff val="35000"/>
                    </a:schemeClr>
                  </a:solidFill>
                </a:rPr>
                <a:t>Decision Tree </a:t>
              </a:r>
              <a:r>
                <a:rPr lang="ko-KR" altLang="en-US" dirty="0" smtClean="0">
                  <a:solidFill>
                    <a:schemeClr val="tx1">
                      <a:lumMod val="65000"/>
                      <a:lumOff val="35000"/>
                    </a:schemeClr>
                  </a:solidFill>
                </a:rPr>
                <a:t>알고리즘을 </a:t>
              </a:r>
              <a:r>
                <a:rPr lang="en-US" altLang="ko-KR" dirty="0" smtClean="0">
                  <a:solidFill>
                    <a:schemeClr val="tx1">
                      <a:lumMod val="65000"/>
                      <a:lumOff val="35000"/>
                    </a:schemeClr>
                  </a:solidFill>
                </a:rPr>
                <a:t>n</a:t>
              </a:r>
              <a:r>
                <a:rPr lang="ko-KR" altLang="en-US" dirty="0" smtClean="0">
                  <a:solidFill>
                    <a:schemeClr val="tx1">
                      <a:lumMod val="65000"/>
                      <a:lumOff val="35000"/>
                    </a:schemeClr>
                  </a:solidFill>
                </a:rPr>
                <a:t>번 수행</a:t>
              </a:r>
              <a:endParaRPr lang="en-US" altLang="ko-KR" dirty="0" smtClean="0">
                <a:solidFill>
                  <a:schemeClr val="tx1">
                    <a:lumMod val="65000"/>
                    <a:lumOff val="35000"/>
                  </a:schemeClr>
                </a:solidFill>
              </a:endParaRPr>
            </a:p>
            <a:p>
              <a:pPr marL="285750" indent="-285750">
                <a:lnSpc>
                  <a:spcPct val="150000"/>
                </a:lnSpc>
                <a:buFont typeface="Arial" panose="020B0604020202020204" pitchFamily="34" charset="0"/>
                <a:buChar char="•"/>
              </a:pPr>
              <a:r>
                <a:rPr lang="ko-KR" altLang="en-US" dirty="0" smtClean="0">
                  <a:solidFill>
                    <a:schemeClr val="tx1">
                      <a:lumMod val="65000"/>
                      <a:lumOff val="35000"/>
                    </a:schemeClr>
                  </a:solidFill>
                </a:rPr>
                <a:t>각 </a:t>
              </a:r>
              <a:r>
                <a:rPr lang="en-US" altLang="ko-KR" dirty="0" smtClean="0">
                  <a:solidFill>
                    <a:schemeClr val="tx1">
                      <a:lumMod val="65000"/>
                      <a:lumOff val="35000"/>
                    </a:schemeClr>
                  </a:solidFill>
                </a:rPr>
                <a:t>Tree</a:t>
              </a:r>
              <a:r>
                <a:rPr lang="ko-KR" altLang="en-US" dirty="0" smtClean="0">
                  <a:solidFill>
                    <a:schemeClr val="tx1">
                      <a:lumMod val="65000"/>
                      <a:lumOff val="35000"/>
                    </a:schemeClr>
                  </a:solidFill>
                </a:rPr>
                <a:t>의 예측 값 중 가장 많이 나온 값을 결과로 반환</a:t>
              </a:r>
            </a:p>
          </p:txBody>
        </p:sp>
        <p:sp>
          <p:nvSpPr>
            <p:cNvPr id="19" name="TextBox 18">
              <a:extLst>
                <a:ext uri="{FF2B5EF4-FFF2-40B4-BE49-F238E27FC236}">
                  <a16:creationId xmlns:a16="http://schemas.microsoft.com/office/drawing/2014/main" id="{F81F6E33-97E3-4626-AD46-5BBC15776CC2}"/>
                </a:ext>
              </a:extLst>
            </p:cNvPr>
            <p:cNvSpPr txBox="1"/>
            <p:nvPr/>
          </p:nvSpPr>
          <p:spPr>
            <a:xfrm>
              <a:off x="3042618" y="2802190"/>
              <a:ext cx="4393174"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Random Forest</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grpSp>
      <p:pic>
        <p:nvPicPr>
          <p:cNvPr id="26" name="그림 2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468163" y="2969772"/>
            <a:ext cx="1065105" cy="881560"/>
          </a:xfrm>
          <a:prstGeom prst="rect">
            <a:avLst/>
          </a:prstGeom>
        </p:spPr>
      </p:pic>
      <p:pic>
        <p:nvPicPr>
          <p:cNvPr id="27" name="그림 2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24708" y="2969769"/>
            <a:ext cx="1065105" cy="881560"/>
          </a:xfrm>
          <a:prstGeom prst="rect">
            <a:avLst/>
          </a:prstGeom>
        </p:spPr>
      </p:pic>
      <p:pic>
        <p:nvPicPr>
          <p:cNvPr id="28" name="그림 2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781252" y="2988220"/>
            <a:ext cx="1065105" cy="881560"/>
          </a:xfrm>
          <a:prstGeom prst="rect">
            <a:avLst/>
          </a:prstGeom>
        </p:spPr>
      </p:pic>
      <p:sp>
        <p:nvSpPr>
          <p:cNvPr id="10" name="TextBox 9"/>
          <p:cNvSpPr txBox="1"/>
          <p:nvPr/>
        </p:nvSpPr>
        <p:spPr>
          <a:xfrm>
            <a:off x="10717460" y="3139076"/>
            <a:ext cx="1310640" cy="461665"/>
          </a:xfrm>
          <a:prstGeom prst="rect">
            <a:avLst/>
          </a:prstGeom>
          <a:noFill/>
        </p:spPr>
        <p:txBody>
          <a:bodyPr wrap="square" rtlCol="0">
            <a:spAutoFit/>
          </a:bodyPr>
          <a:lstStyle/>
          <a:p>
            <a:r>
              <a:rPr lang="en-US" altLang="ko-KR" sz="2400" dirty="0" smtClean="0"/>
              <a:t>→ n</a:t>
            </a:r>
            <a:r>
              <a:rPr lang="ko-KR" altLang="en-US" sz="2400" dirty="0"/>
              <a:t>번</a:t>
            </a:r>
          </a:p>
        </p:txBody>
      </p:sp>
      <p:grpSp>
        <p:nvGrpSpPr>
          <p:cNvPr id="30" name="그룹 29"/>
          <p:cNvGrpSpPr/>
          <p:nvPr/>
        </p:nvGrpSpPr>
        <p:grpSpPr>
          <a:xfrm>
            <a:off x="5215085" y="3960696"/>
            <a:ext cx="6919996" cy="2215993"/>
            <a:chOff x="3042618" y="2802190"/>
            <a:chExt cx="4393174" cy="2215993"/>
          </a:xfrm>
        </p:grpSpPr>
        <p:sp>
          <p:nvSpPr>
            <p:cNvPr id="31" name="TextBox 30"/>
            <p:cNvSpPr txBox="1"/>
            <p:nvPr/>
          </p:nvSpPr>
          <p:spPr>
            <a:xfrm>
              <a:off x="3243106" y="3263857"/>
              <a:ext cx="4192686"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smtClean="0">
                  <a:solidFill>
                    <a:schemeClr val="tx1">
                      <a:lumMod val="65000"/>
                      <a:lumOff val="35000"/>
                    </a:schemeClr>
                  </a:solidFill>
                </a:rPr>
                <a:t>K </a:t>
              </a:r>
              <a:r>
                <a:rPr lang="ko-KR" altLang="en-US" dirty="0" err="1" smtClean="0">
                  <a:solidFill>
                    <a:schemeClr val="tx1">
                      <a:lumMod val="65000"/>
                      <a:lumOff val="35000"/>
                    </a:schemeClr>
                  </a:solidFill>
                </a:rPr>
                <a:t>최근접</a:t>
              </a:r>
              <a:r>
                <a:rPr lang="ko-KR" altLang="en-US" dirty="0" smtClean="0">
                  <a:solidFill>
                    <a:schemeClr val="tx1">
                      <a:lumMod val="65000"/>
                      <a:lumOff val="35000"/>
                    </a:schemeClr>
                  </a:solidFill>
                </a:rPr>
                <a:t> 이웃 알고리즘</a:t>
              </a:r>
              <a:endParaRPr lang="en-US" altLang="ko-KR" dirty="0" smtClean="0">
                <a:solidFill>
                  <a:schemeClr val="tx1">
                    <a:lumMod val="65000"/>
                    <a:lumOff val="35000"/>
                  </a:schemeClr>
                </a:solidFill>
              </a:endParaRPr>
            </a:p>
            <a:p>
              <a:pPr marL="285750" indent="-285750">
                <a:lnSpc>
                  <a:spcPct val="150000"/>
                </a:lnSpc>
                <a:buFont typeface="Arial" panose="020B0604020202020204" pitchFamily="34" charset="0"/>
                <a:buChar char="•"/>
              </a:pPr>
              <a:r>
                <a:rPr lang="ko-KR" altLang="en-US" dirty="0" smtClean="0">
                  <a:solidFill>
                    <a:schemeClr val="tx1">
                      <a:lumMod val="65000"/>
                      <a:lumOff val="35000"/>
                    </a:schemeClr>
                  </a:solidFill>
                </a:rPr>
                <a:t>산포도에서 가까운 점의 결과값을 바탕으로 예측</a:t>
              </a:r>
              <a:endParaRPr lang="en-US" altLang="ko-KR" dirty="0" smtClean="0">
                <a:solidFill>
                  <a:schemeClr val="tx1">
                    <a:lumMod val="65000"/>
                    <a:lumOff val="35000"/>
                  </a:schemeClr>
                </a:solidFill>
              </a:endParaRPr>
            </a:p>
            <a:p>
              <a:pPr marL="285750" indent="-285750">
                <a:lnSpc>
                  <a:spcPct val="150000"/>
                </a:lnSpc>
                <a:buFont typeface="Arial" panose="020B0604020202020204" pitchFamily="34" charset="0"/>
                <a:buChar char="•"/>
              </a:pPr>
              <a:r>
                <a:rPr lang="en-US" altLang="ko-KR" dirty="0">
                  <a:solidFill>
                    <a:schemeClr val="tx1">
                      <a:lumMod val="65000"/>
                      <a:lumOff val="35000"/>
                    </a:schemeClr>
                  </a:solidFill>
                </a:rPr>
                <a:t>n</a:t>
              </a:r>
              <a:r>
                <a:rPr lang="en-US" altLang="ko-KR" dirty="0" smtClean="0">
                  <a:solidFill>
                    <a:schemeClr val="tx1">
                      <a:lumMod val="65000"/>
                      <a:lumOff val="35000"/>
                    </a:schemeClr>
                  </a:solidFill>
                </a:rPr>
                <a:t> </a:t>
              </a:r>
              <a:r>
                <a:rPr lang="ko-KR" altLang="en-US" dirty="0" smtClean="0">
                  <a:solidFill>
                    <a:schemeClr val="tx1">
                      <a:lumMod val="65000"/>
                      <a:lumOff val="35000"/>
                    </a:schemeClr>
                  </a:solidFill>
                </a:rPr>
                <a:t>개의 가까운 점의 값 중 많은 값을 결과로 반환</a:t>
              </a:r>
              <a:endParaRPr lang="en-US" altLang="ko-KR" dirty="0" smtClean="0">
                <a:solidFill>
                  <a:schemeClr val="tx1">
                    <a:lumMod val="65000"/>
                    <a:lumOff val="35000"/>
                  </a:schemeClr>
                </a:solidFill>
              </a:endParaRPr>
            </a:p>
            <a:p>
              <a:pPr marL="285750" indent="-285750">
                <a:lnSpc>
                  <a:spcPct val="150000"/>
                </a:lnSpc>
                <a:buFont typeface="Arial" panose="020B0604020202020204" pitchFamily="34" charset="0"/>
                <a:buChar char="•"/>
              </a:pPr>
              <a:r>
                <a:rPr lang="en-US" altLang="ko-KR" dirty="0" smtClean="0">
                  <a:solidFill>
                    <a:schemeClr val="tx1">
                      <a:lumMod val="65000"/>
                      <a:lumOff val="35000"/>
                    </a:schemeClr>
                  </a:solidFill>
                </a:rPr>
                <a:t>n </a:t>
              </a:r>
              <a:r>
                <a:rPr lang="ko-KR" altLang="en-US" dirty="0" smtClean="0">
                  <a:solidFill>
                    <a:schemeClr val="tx1">
                      <a:lumMod val="65000"/>
                      <a:lumOff val="35000"/>
                    </a:schemeClr>
                  </a:solidFill>
                </a:rPr>
                <a:t>값에 따라 결과값이 달라질 수 있음</a:t>
              </a:r>
              <a:endParaRPr lang="en-US" altLang="ko-KR" dirty="0" smtClean="0">
                <a:solidFill>
                  <a:schemeClr val="tx1">
                    <a:lumMod val="65000"/>
                    <a:lumOff val="35000"/>
                  </a:schemeClr>
                </a:solidFill>
              </a:endParaRPr>
            </a:p>
          </p:txBody>
        </p:sp>
        <p:sp>
          <p:nvSpPr>
            <p:cNvPr id="32" name="TextBox 31">
              <a:extLst>
                <a:ext uri="{FF2B5EF4-FFF2-40B4-BE49-F238E27FC236}">
                  <a16:creationId xmlns:a16="http://schemas.microsoft.com/office/drawing/2014/main" id="{F81F6E33-97E3-4626-AD46-5BBC15776CC2}"/>
                </a:ext>
              </a:extLst>
            </p:cNvPr>
            <p:cNvSpPr txBox="1"/>
            <p:nvPr/>
          </p:nvSpPr>
          <p:spPr>
            <a:xfrm>
              <a:off x="3042618" y="2802190"/>
              <a:ext cx="4393174"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K Nearest Neighbors</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grpSp>
      <p:pic>
        <p:nvPicPr>
          <p:cNvPr id="33" name="Picture 4" descr="https://encrypted-tbn0.gstatic.com/images?q=tbn:ANd9GcTzdhj78sRyeTcnyIrTWajbjyLI1T2oLENuP2f9y3j1gz733n_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0600" y="1390055"/>
            <a:ext cx="6874127" cy="259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286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4EE595EB-F184-4D44-9347-FEBABFCAAC4D}"/>
              </a:ext>
            </a:extLst>
          </p:cNvPr>
          <p:cNvCxnSpPr>
            <a:cxnSpLocks/>
          </p:cNvCxnSpPr>
          <p:nvPr/>
        </p:nvCxnSpPr>
        <p:spPr>
          <a:xfrm>
            <a:off x="1498600" y="0"/>
            <a:ext cx="0" cy="6858000"/>
          </a:xfrm>
          <a:prstGeom prst="line">
            <a:avLst/>
          </a:prstGeom>
          <a:ln w="889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3F47952C-5A38-4A9C-B764-B3389758919C}"/>
              </a:ext>
            </a:extLst>
          </p:cNvPr>
          <p:cNvGrpSpPr/>
          <p:nvPr/>
        </p:nvGrpSpPr>
        <p:grpSpPr>
          <a:xfrm>
            <a:off x="1337500" y="869514"/>
            <a:ext cx="322198" cy="322198"/>
            <a:chOff x="1337501" y="3429000"/>
            <a:chExt cx="322198" cy="322198"/>
          </a:xfrm>
        </p:grpSpPr>
        <p:sp>
          <p:nvSpPr>
            <p:cNvPr id="5" name="타원 4">
              <a:extLst>
                <a:ext uri="{FF2B5EF4-FFF2-40B4-BE49-F238E27FC236}">
                  <a16:creationId xmlns:a16="http://schemas.microsoft.com/office/drawing/2014/main" id="{FFF4DA27-566C-4538-B1F0-AE522DD88535}"/>
                </a:ext>
              </a:extLst>
            </p:cNvPr>
            <p:cNvSpPr/>
            <p:nvPr/>
          </p:nvSpPr>
          <p:spPr>
            <a:xfrm>
              <a:off x="1337501" y="3429000"/>
              <a:ext cx="322198" cy="32219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타원 5">
              <a:extLst>
                <a:ext uri="{FF2B5EF4-FFF2-40B4-BE49-F238E27FC236}">
                  <a16:creationId xmlns:a16="http://schemas.microsoft.com/office/drawing/2014/main" id="{4E3BAFD6-D1FB-4EBA-8F71-02799AD8AFFA}"/>
                </a:ext>
              </a:extLst>
            </p:cNvPr>
            <p:cNvSpPr/>
            <p:nvPr/>
          </p:nvSpPr>
          <p:spPr>
            <a:xfrm>
              <a:off x="1390838" y="3482337"/>
              <a:ext cx="215523" cy="21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0" name="그룹 19"/>
          <p:cNvGrpSpPr/>
          <p:nvPr/>
        </p:nvGrpSpPr>
        <p:grpSpPr>
          <a:xfrm>
            <a:off x="-10759" y="-2716"/>
            <a:ext cx="12209926" cy="370578"/>
            <a:chOff x="-10759" y="-2716"/>
            <a:chExt cx="12209926" cy="370578"/>
          </a:xfrm>
        </p:grpSpPr>
        <p:sp>
          <p:nvSpPr>
            <p:cNvPr id="21" name="자유형 20"/>
            <p:cNvSpPr/>
            <p:nvPr/>
          </p:nvSpPr>
          <p:spPr>
            <a:xfrm>
              <a:off x="-10759" y="-2"/>
              <a:ext cx="6106757"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chemeClr val="tx1">
                    <a:lumMod val="65000"/>
                    <a:lumOff val="35000"/>
                  </a:schemeClr>
                </a:gs>
                <a:gs pos="34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latin typeface="+mn-ea"/>
              </a:endParaRPr>
            </a:p>
          </p:txBody>
        </p:sp>
        <p:sp>
          <p:nvSpPr>
            <p:cNvPr id="22" name="자유형 21"/>
            <p:cNvSpPr/>
            <p:nvPr/>
          </p:nvSpPr>
          <p:spPr>
            <a:xfrm rot="10800000">
              <a:off x="5999174" y="-5"/>
              <a:ext cx="6199993"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rgbClr val="6487CD"/>
                </a:gs>
                <a:gs pos="5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3" name="TextBox 22">
              <a:extLst>
                <a:ext uri="{FF2B5EF4-FFF2-40B4-BE49-F238E27FC236}">
                  <a16:creationId xmlns:a16="http://schemas.microsoft.com/office/drawing/2014/main" id="{A58722CA-5B68-4C8C-8E81-5B5FFD6F6F77}"/>
                </a:ext>
              </a:extLst>
            </p:cNvPr>
            <p:cNvSpPr txBox="1"/>
            <p:nvPr/>
          </p:nvSpPr>
          <p:spPr>
            <a:xfrm>
              <a:off x="-10759" y="0"/>
              <a:ext cx="1166934" cy="292068"/>
            </a:xfrm>
            <a:prstGeom prst="rect">
              <a:avLst/>
            </a:prstGeom>
            <a:noFill/>
          </p:spPr>
          <p:txBody>
            <a:bodyPr wrap="square" rtlCol="0">
              <a:spAutoFit/>
            </a:bodyPr>
            <a:lstStyle/>
            <a:p>
              <a:pPr algn="ctr">
                <a:lnSpc>
                  <a:spcPct val="120000"/>
                </a:lnSpc>
              </a:pPr>
              <a:r>
                <a:rPr lang="en-US" altLang="ko-KR" sz="1200" b="1" dirty="0" smtClean="0">
                  <a:solidFill>
                    <a:schemeClr val="bg2">
                      <a:lumMod val="50000"/>
                    </a:schemeClr>
                  </a:solidFill>
                  <a:latin typeface="+mj-lt"/>
                  <a:ea typeface="KoPub돋움체 Light" panose="00000300000000000000" pitchFamily="2" charset="-127"/>
                </a:rPr>
                <a:t>2019.08.28</a:t>
              </a:r>
              <a:endParaRPr lang="ko-KR" altLang="en-US" sz="1200" b="1" dirty="0">
                <a:solidFill>
                  <a:schemeClr val="bg2">
                    <a:lumMod val="50000"/>
                  </a:schemeClr>
                </a:solidFill>
                <a:latin typeface="+mj-lt"/>
                <a:ea typeface="KoPub돋움체 Light" panose="00000300000000000000" pitchFamily="2" charset="-127"/>
              </a:endParaRPr>
            </a:p>
          </p:txBody>
        </p:sp>
        <p:sp>
          <p:nvSpPr>
            <p:cNvPr id="24" name="TextBox 23">
              <a:extLst>
                <a:ext uri="{FF2B5EF4-FFF2-40B4-BE49-F238E27FC236}">
                  <a16:creationId xmlns:a16="http://schemas.microsoft.com/office/drawing/2014/main" id="{A58722CA-5B68-4C8C-8E81-5B5FFD6F6F77}"/>
                </a:ext>
              </a:extLst>
            </p:cNvPr>
            <p:cNvSpPr txBox="1"/>
            <p:nvPr/>
          </p:nvSpPr>
          <p:spPr>
            <a:xfrm>
              <a:off x="8964113" y="-2716"/>
              <a:ext cx="2354127" cy="313932"/>
            </a:xfrm>
            <a:prstGeom prst="rect">
              <a:avLst/>
            </a:prstGeom>
            <a:noFill/>
          </p:spPr>
          <p:txBody>
            <a:bodyPr wrap="square" rtlCol="0">
              <a:spAutoFit/>
            </a:bodyPr>
            <a:lstStyle/>
            <a:p>
              <a:pPr algn="ctr">
                <a:lnSpc>
                  <a:spcPct val="120000"/>
                </a:lnSpc>
              </a:pPr>
              <a:r>
                <a:rPr lang="ko-KR" altLang="en-US" sz="1200" b="1" dirty="0" smtClean="0">
                  <a:solidFill>
                    <a:schemeClr val="bg2">
                      <a:lumMod val="50000"/>
                    </a:schemeClr>
                  </a:solidFill>
                  <a:latin typeface="+mj-lt"/>
                  <a:ea typeface="KoPub돋움체 Light" panose="00000300000000000000" pitchFamily="2" charset="-127"/>
                </a:rPr>
                <a:t>인공지능 </a:t>
              </a:r>
              <a:r>
                <a:rPr lang="ko-KR" altLang="en-US" sz="1200" b="1" dirty="0" err="1" smtClean="0">
                  <a:solidFill>
                    <a:schemeClr val="bg2">
                      <a:lumMod val="50000"/>
                    </a:schemeClr>
                  </a:solidFill>
                  <a:latin typeface="+mj-lt"/>
                  <a:ea typeface="KoPub돋움체 Light" panose="00000300000000000000" pitchFamily="2" charset="-127"/>
                </a:rPr>
                <a:t>머신러닝</a:t>
              </a:r>
              <a:r>
                <a:rPr lang="ko-KR" altLang="en-US" sz="1200" b="1" dirty="0" smtClean="0">
                  <a:solidFill>
                    <a:schemeClr val="bg2">
                      <a:lumMod val="50000"/>
                    </a:schemeClr>
                  </a:solidFill>
                  <a:latin typeface="+mj-lt"/>
                  <a:ea typeface="KoPub돋움체 Light" panose="00000300000000000000" pitchFamily="2" charset="-127"/>
                </a:rPr>
                <a:t> 개발자 과정</a:t>
              </a:r>
              <a:endParaRPr lang="ko-KR" altLang="en-US" sz="1200" b="1" dirty="0">
                <a:solidFill>
                  <a:schemeClr val="bg2">
                    <a:lumMod val="50000"/>
                  </a:schemeClr>
                </a:solidFill>
                <a:latin typeface="+mj-lt"/>
                <a:ea typeface="KoPub돋움체 Light" panose="00000300000000000000" pitchFamily="2" charset="-127"/>
              </a:endParaRPr>
            </a:p>
          </p:txBody>
        </p:sp>
        <p:pic>
          <p:nvPicPr>
            <p:cNvPr id="25" name="그림 2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920" y1="83333" x2="26074" y2="84444"/>
                          <a14:foregroundMark x1="27914" y1="83333" x2="27914" y2="85556"/>
                          <a14:foregroundMark x1="28221" y1="82222" x2="28528" y2="88889"/>
                          <a14:foregroundMark x1="27301" y1="88889" x2="27301" y2="88889"/>
                          <a14:foregroundMark x1="28834" y1="80000" x2="28834" y2="80000"/>
                          <a14:foregroundMark x1="22393" y1="76667" x2="22393" y2="76667"/>
                          <a14:foregroundMark x1="45092" y1="28889" x2="45092" y2="28889"/>
                          <a14:foregroundMark x1="50000" y1="35556" x2="50000" y2="35556"/>
                          <a14:foregroundMark x1="55828" y1="30000" x2="55828" y2="30000"/>
                          <a14:foregroundMark x1="62883" y1="32222" x2="62883" y2="32222"/>
                          <a14:foregroundMark x1="72699" y1="31111" x2="72699" y2="31111"/>
                          <a14:foregroundMark x1="77914" y1="35556" x2="77914" y2="35556"/>
                          <a14:foregroundMark x1="77607" y1="48889" x2="77607" y2="48889"/>
                          <a14:foregroundMark x1="81288" y1="31111" x2="81288" y2="31111"/>
                          <a14:foregroundMark x1="92638" y1="42222" x2="92638" y2="42222"/>
                          <a14:foregroundMark x1="96012" y1="35556" x2="96012" y2="35556"/>
                          <a14:foregroundMark x1="90798" y1="58889" x2="90798" y2="58889"/>
                          <a14:foregroundMark x1="46626" y1="62222" x2="46626" y2="62222"/>
                          <a14:foregroundMark x1="56442" y1="43333" x2="56442" y2="43333"/>
                          <a14:backgroundMark x1="11656" y1="17778" x2="11656" y2="17778"/>
                          <a14:backgroundMark x1="31595" y1="46667" x2="31595" y2="46667"/>
                          <a14:backgroundMark x1="44479" y1="38889" x2="44479" y2="38889"/>
                          <a14:backgroundMark x1="53988" y1="51111" x2="53988" y2="51111"/>
                          <a14:backgroundMark x1="57975" y1="51111" x2="57975" y2="51111"/>
                          <a14:backgroundMark x1="65337" y1="35556" x2="65337" y2="35556"/>
                          <a14:backgroundMark x1="69632" y1="56667" x2="69632" y2="56667"/>
                          <a14:backgroundMark x1="83742" y1="36667" x2="83742" y2="36667"/>
                          <a14:backgroundMark x1="86196" y1="83333" x2="86196" y2="83333"/>
                          <a14:backgroundMark x1="45092" y1="80000" x2="45092" y2="80000"/>
                          <a14:backgroundMark x1="46319" y1="83333" x2="46319" y2="83333"/>
                          <a14:backgroundMark x1="42025" y1="82222" x2="97853" y2="84444"/>
                        </a14:backgroundRemoval>
                      </a14:imgEffect>
                    </a14:imgLayer>
                  </a14:imgProps>
                </a:ext>
              </a:extLst>
            </a:blip>
            <a:stretch>
              <a:fillRect/>
            </a:stretch>
          </p:blipFill>
          <p:spPr>
            <a:xfrm>
              <a:off x="11216640" y="22797"/>
              <a:ext cx="975360" cy="269271"/>
            </a:xfrm>
            <a:prstGeom prst="rect">
              <a:avLst/>
            </a:prstGeom>
          </p:spPr>
        </p:pic>
      </p:grpSp>
      <p:sp>
        <p:nvSpPr>
          <p:cNvPr id="15" name="TextBox 14">
            <a:extLst>
              <a:ext uri="{FF2B5EF4-FFF2-40B4-BE49-F238E27FC236}">
                <a16:creationId xmlns:a16="http://schemas.microsoft.com/office/drawing/2014/main" id="{F81F6E33-97E3-4626-AD46-5BBC15776CC2}"/>
              </a:ext>
            </a:extLst>
          </p:cNvPr>
          <p:cNvSpPr txBox="1"/>
          <p:nvPr/>
        </p:nvSpPr>
        <p:spPr>
          <a:xfrm>
            <a:off x="1659698" y="707446"/>
            <a:ext cx="7121991" cy="646331"/>
          </a:xfrm>
          <a:prstGeom prst="rect">
            <a:avLst/>
          </a:prstGeom>
          <a:noFill/>
        </p:spPr>
        <p:txBody>
          <a:bodyPr wrap="square" rtlCol="0">
            <a:spAutoFit/>
          </a:bodyPr>
          <a:lstStyle/>
          <a:p>
            <a:r>
              <a:rPr lang="en-US" altLang="ko-KR" sz="3600" b="1" dirty="0" smtClean="0">
                <a:effectLst>
                  <a:outerShdw blurRad="38100" dist="38100" dir="2700000" algn="tl">
                    <a:srgbClr val="000000">
                      <a:alpha val="43137"/>
                    </a:srgbClr>
                  </a:outerShdw>
                </a:effectLst>
              </a:rPr>
              <a:t>1. </a:t>
            </a:r>
            <a:r>
              <a:rPr lang="ko-KR" altLang="en-US" sz="3600" b="1" dirty="0" smtClean="0">
                <a:effectLst>
                  <a:outerShdw blurRad="38100" dist="38100" dir="2700000" algn="tl">
                    <a:srgbClr val="000000">
                      <a:alpha val="43137"/>
                    </a:srgbClr>
                  </a:outerShdw>
                </a:effectLst>
              </a:rPr>
              <a:t>문제 정의</a:t>
            </a:r>
            <a:endParaRPr lang="ko-KR" altLang="en-US" sz="3600" b="1" dirty="0">
              <a:effectLst>
                <a:outerShdw blurRad="38100" dist="38100" dir="2700000" algn="tl">
                  <a:srgbClr val="000000">
                    <a:alpha val="43137"/>
                  </a:srgbClr>
                </a:outerShdw>
              </a:effectLst>
            </a:endParaRPr>
          </a:p>
        </p:txBody>
      </p:sp>
      <p:sp>
        <p:nvSpPr>
          <p:cNvPr id="16" name="TextBox 15"/>
          <p:cNvSpPr txBox="1"/>
          <p:nvPr/>
        </p:nvSpPr>
        <p:spPr>
          <a:xfrm>
            <a:off x="1820706" y="1496017"/>
            <a:ext cx="10188414" cy="4339650"/>
          </a:xfrm>
          <a:prstGeom prst="rect">
            <a:avLst/>
          </a:prstGeom>
          <a:noFill/>
        </p:spPr>
        <p:txBody>
          <a:bodyPr wrap="square" rtlCol="0">
            <a:spAutoFit/>
          </a:bodyPr>
          <a:lstStyle/>
          <a:p>
            <a:pPr>
              <a:lnSpc>
                <a:spcPct val="150000"/>
              </a:lnSpc>
            </a:pPr>
            <a:r>
              <a:rPr lang="en-US" altLang="ko-KR" b="1" dirty="0"/>
              <a:t>Competition Description</a:t>
            </a:r>
          </a:p>
          <a:p>
            <a:pPr algn="just">
              <a:lnSpc>
                <a:spcPct val="150000"/>
              </a:lnSpc>
            </a:pPr>
            <a:r>
              <a:rPr lang="en-US" altLang="ko-KR" sz="1400" dirty="0"/>
              <a:t>The sinking of the RMS Titanic is one of the most infamous shipwrecks in history. On April 15, 1912, during her maiden voyage, the Titanic sank after colliding with an iceberg, killing 1502 out of 2224 passengers and crew. This sensational tragedy shocked the </a:t>
            </a:r>
            <a:r>
              <a:rPr lang="en-US" altLang="ko-KR" sz="1400" dirty="0" smtClean="0"/>
              <a:t>international community </a:t>
            </a:r>
            <a:r>
              <a:rPr lang="en-US" altLang="ko-KR" sz="1400" dirty="0"/>
              <a:t>and led to better safety regulations for ships.</a:t>
            </a:r>
          </a:p>
          <a:p>
            <a:pPr algn="just">
              <a:lnSpc>
                <a:spcPct val="150000"/>
              </a:lnSpc>
            </a:pPr>
            <a:r>
              <a:rPr lang="en-US" altLang="ko-KR" sz="1600" b="1" dirty="0" smtClean="0"/>
              <a:t>. . .</a:t>
            </a:r>
            <a:r>
              <a:rPr lang="en-US" altLang="ko-KR" sz="1600" b="1" dirty="0" smtClean="0"/>
              <a:t> (</a:t>
            </a:r>
            <a:r>
              <a:rPr lang="ko-KR" altLang="en-US" sz="1600" b="1" dirty="0" smtClean="0"/>
              <a:t>중략</a:t>
            </a:r>
            <a:r>
              <a:rPr lang="en-US" altLang="ko-KR" sz="1600" b="1" dirty="0" smtClean="0"/>
              <a:t>)</a:t>
            </a:r>
          </a:p>
          <a:p>
            <a:pPr algn="just">
              <a:lnSpc>
                <a:spcPct val="150000"/>
              </a:lnSpc>
            </a:pPr>
            <a:endParaRPr lang="en-US" altLang="ko-KR" dirty="0"/>
          </a:p>
          <a:p>
            <a:pPr marL="285750" indent="-285750">
              <a:lnSpc>
                <a:spcPct val="150000"/>
              </a:lnSpc>
              <a:buFont typeface="Wingdings" panose="05000000000000000000" pitchFamily="2" charset="2"/>
              <a:buChar char="Ø"/>
            </a:pPr>
            <a:r>
              <a:rPr lang="en-US" altLang="ko-KR" dirty="0" smtClean="0"/>
              <a:t>killing </a:t>
            </a:r>
            <a:r>
              <a:rPr lang="en-US" altLang="ko-KR" dirty="0"/>
              <a:t>1502 out of 2224 passengers and </a:t>
            </a:r>
            <a:r>
              <a:rPr lang="en-US" altLang="ko-KR" dirty="0" smtClean="0"/>
              <a:t>crew</a:t>
            </a:r>
          </a:p>
          <a:p>
            <a:pPr marL="285750" indent="-285750">
              <a:lnSpc>
                <a:spcPct val="150000"/>
              </a:lnSpc>
              <a:buFont typeface="Wingdings" panose="05000000000000000000" pitchFamily="2" charset="2"/>
              <a:buChar char="Ø"/>
            </a:pPr>
            <a:r>
              <a:rPr lang="en-US" altLang="ko-KR" dirty="0"/>
              <a:t>not enough lifeboats for the passengers and </a:t>
            </a:r>
            <a:r>
              <a:rPr lang="en-US" altLang="ko-KR" dirty="0" smtClean="0"/>
              <a:t>crew</a:t>
            </a:r>
          </a:p>
          <a:p>
            <a:pPr marL="285750" indent="-285750">
              <a:lnSpc>
                <a:spcPct val="150000"/>
              </a:lnSpc>
              <a:buFont typeface="Wingdings" panose="05000000000000000000" pitchFamily="2" charset="2"/>
              <a:buChar char="Ø"/>
            </a:pPr>
            <a:r>
              <a:rPr lang="en-US" altLang="ko-KR" dirty="0" smtClean="0"/>
              <a:t>some </a:t>
            </a:r>
            <a:r>
              <a:rPr lang="en-US" altLang="ko-KR" dirty="0"/>
              <a:t>groups of people were more likely to survive than others, such as women, children, and the </a:t>
            </a:r>
            <a:r>
              <a:rPr lang="en-US" altLang="ko-KR" dirty="0" smtClean="0"/>
              <a:t>upper-class</a:t>
            </a:r>
            <a:endParaRPr lang="en-US" altLang="ko-KR" dirty="0"/>
          </a:p>
          <a:p>
            <a:pPr marL="285750" indent="-285750">
              <a:lnSpc>
                <a:spcPct val="150000"/>
              </a:lnSpc>
              <a:buFont typeface="Wingdings" panose="05000000000000000000" pitchFamily="2" charset="2"/>
              <a:buChar char="Ø"/>
            </a:pPr>
            <a:r>
              <a:rPr lang="en-US" altLang="ko-KR" dirty="0" smtClean="0"/>
              <a:t>which </a:t>
            </a:r>
            <a:r>
              <a:rPr lang="en-US" altLang="ko-KR" dirty="0"/>
              <a:t>passengers survived the </a:t>
            </a:r>
            <a:r>
              <a:rPr lang="en-US" altLang="ko-KR" dirty="0" smtClean="0"/>
              <a:t>tragedy</a:t>
            </a:r>
            <a:endParaRPr lang="en-US" altLang="ko-KR" dirty="0"/>
          </a:p>
        </p:txBody>
      </p:sp>
    </p:spTree>
    <p:extLst>
      <p:ext uri="{BB962C8B-B14F-4D97-AF65-F5344CB8AC3E}">
        <p14:creationId xmlns:p14="http://schemas.microsoft.com/office/powerpoint/2010/main" val="172167252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4EE595EB-F184-4D44-9347-FEBABFCAAC4D}"/>
              </a:ext>
            </a:extLst>
          </p:cNvPr>
          <p:cNvCxnSpPr>
            <a:cxnSpLocks/>
          </p:cNvCxnSpPr>
          <p:nvPr/>
        </p:nvCxnSpPr>
        <p:spPr>
          <a:xfrm>
            <a:off x="1498600" y="0"/>
            <a:ext cx="0" cy="6858000"/>
          </a:xfrm>
          <a:prstGeom prst="line">
            <a:avLst/>
          </a:prstGeom>
          <a:ln w="889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3F47952C-5A38-4A9C-B764-B3389758919C}"/>
              </a:ext>
            </a:extLst>
          </p:cNvPr>
          <p:cNvGrpSpPr/>
          <p:nvPr/>
        </p:nvGrpSpPr>
        <p:grpSpPr>
          <a:xfrm>
            <a:off x="1337500" y="869514"/>
            <a:ext cx="322198" cy="322198"/>
            <a:chOff x="1337501" y="3429000"/>
            <a:chExt cx="322198" cy="322198"/>
          </a:xfrm>
        </p:grpSpPr>
        <p:sp>
          <p:nvSpPr>
            <p:cNvPr id="5" name="타원 4">
              <a:extLst>
                <a:ext uri="{FF2B5EF4-FFF2-40B4-BE49-F238E27FC236}">
                  <a16:creationId xmlns:a16="http://schemas.microsoft.com/office/drawing/2014/main" id="{FFF4DA27-566C-4538-B1F0-AE522DD88535}"/>
                </a:ext>
              </a:extLst>
            </p:cNvPr>
            <p:cNvSpPr/>
            <p:nvPr/>
          </p:nvSpPr>
          <p:spPr>
            <a:xfrm>
              <a:off x="1337501" y="3429000"/>
              <a:ext cx="322198" cy="32219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타원 5">
              <a:extLst>
                <a:ext uri="{FF2B5EF4-FFF2-40B4-BE49-F238E27FC236}">
                  <a16:creationId xmlns:a16="http://schemas.microsoft.com/office/drawing/2014/main" id="{4E3BAFD6-D1FB-4EBA-8F71-02799AD8AFFA}"/>
                </a:ext>
              </a:extLst>
            </p:cNvPr>
            <p:cNvSpPr/>
            <p:nvPr/>
          </p:nvSpPr>
          <p:spPr>
            <a:xfrm>
              <a:off x="1390838" y="3482337"/>
              <a:ext cx="215523" cy="21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0" name="그룹 19"/>
          <p:cNvGrpSpPr/>
          <p:nvPr/>
        </p:nvGrpSpPr>
        <p:grpSpPr>
          <a:xfrm>
            <a:off x="-10759" y="-2716"/>
            <a:ext cx="12209926" cy="370578"/>
            <a:chOff x="-10759" y="-2716"/>
            <a:chExt cx="12209926" cy="370578"/>
          </a:xfrm>
        </p:grpSpPr>
        <p:sp>
          <p:nvSpPr>
            <p:cNvPr id="21" name="자유형 20"/>
            <p:cNvSpPr/>
            <p:nvPr/>
          </p:nvSpPr>
          <p:spPr>
            <a:xfrm>
              <a:off x="-10759" y="-2"/>
              <a:ext cx="6106757"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chemeClr val="tx1">
                    <a:lumMod val="65000"/>
                    <a:lumOff val="35000"/>
                  </a:schemeClr>
                </a:gs>
                <a:gs pos="34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latin typeface="+mn-ea"/>
              </a:endParaRPr>
            </a:p>
          </p:txBody>
        </p:sp>
        <p:sp>
          <p:nvSpPr>
            <p:cNvPr id="22" name="자유형 21"/>
            <p:cNvSpPr/>
            <p:nvPr/>
          </p:nvSpPr>
          <p:spPr>
            <a:xfrm rot="10800000">
              <a:off x="5999174" y="-5"/>
              <a:ext cx="6199993"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rgbClr val="6487CD"/>
                </a:gs>
                <a:gs pos="5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3" name="TextBox 22">
              <a:extLst>
                <a:ext uri="{FF2B5EF4-FFF2-40B4-BE49-F238E27FC236}">
                  <a16:creationId xmlns:a16="http://schemas.microsoft.com/office/drawing/2014/main" id="{A58722CA-5B68-4C8C-8E81-5B5FFD6F6F77}"/>
                </a:ext>
              </a:extLst>
            </p:cNvPr>
            <p:cNvSpPr txBox="1"/>
            <p:nvPr/>
          </p:nvSpPr>
          <p:spPr>
            <a:xfrm>
              <a:off x="-10759" y="0"/>
              <a:ext cx="1166934" cy="292068"/>
            </a:xfrm>
            <a:prstGeom prst="rect">
              <a:avLst/>
            </a:prstGeom>
            <a:noFill/>
          </p:spPr>
          <p:txBody>
            <a:bodyPr wrap="square" rtlCol="0">
              <a:spAutoFit/>
            </a:bodyPr>
            <a:lstStyle/>
            <a:p>
              <a:pPr algn="ctr">
                <a:lnSpc>
                  <a:spcPct val="120000"/>
                </a:lnSpc>
              </a:pPr>
              <a:r>
                <a:rPr lang="en-US" altLang="ko-KR" sz="1200" b="1" dirty="0" smtClean="0">
                  <a:solidFill>
                    <a:schemeClr val="bg2">
                      <a:lumMod val="50000"/>
                    </a:schemeClr>
                  </a:solidFill>
                  <a:latin typeface="+mj-lt"/>
                  <a:ea typeface="KoPub돋움체 Light" panose="00000300000000000000" pitchFamily="2" charset="-127"/>
                </a:rPr>
                <a:t>2019.08.28</a:t>
              </a:r>
              <a:endParaRPr lang="ko-KR" altLang="en-US" sz="1200" b="1" dirty="0">
                <a:solidFill>
                  <a:schemeClr val="bg2">
                    <a:lumMod val="50000"/>
                  </a:schemeClr>
                </a:solidFill>
                <a:latin typeface="+mj-lt"/>
                <a:ea typeface="KoPub돋움체 Light" panose="00000300000000000000" pitchFamily="2" charset="-127"/>
              </a:endParaRPr>
            </a:p>
          </p:txBody>
        </p:sp>
        <p:sp>
          <p:nvSpPr>
            <p:cNvPr id="24" name="TextBox 23">
              <a:extLst>
                <a:ext uri="{FF2B5EF4-FFF2-40B4-BE49-F238E27FC236}">
                  <a16:creationId xmlns:a16="http://schemas.microsoft.com/office/drawing/2014/main" id="{A58722CA-5B68-4C8C-8E81-5B5FFD6F6F77}"/>
                </a:ext>
              </a:extLst>
            </p:cNvPr>
            <p:cNvSpPr txBox="1"/>
            <p:nvPr/>
          </p:nvSpPr>
          <p:spPr>
            <a:xfrm>
              <a:off x="8964113" y="-2716"/>
              <a:ext cx="2354127" cy="313932"/>
            </a:xfrm>
            <a:prstGeom prst="rect">
              <a:avLst/>
            </a:prstGeom>
            <a:noFill/>
          </p:spPr>
          <p:txBody>
            <a:bodyPr wrap="square" rtlCol="0">
              <a:spAutoFit/>
            </a:bodyPr>
            <a:lstStyle/>
            <a:p>
              <a:pPr algn="ctr">
                <a:lnSpc>
                  <a:spcPct val="120000"/>
                </a:lnSpc>
              </a:pPr>
              <a:r>
                <a:rPr lang="ko-KR" altLang="en-US" sz="1200" b="1" dirty="0" smtClean="0">
                  <a:solidFill>
                    <a:schemeClr val="bg2">
                      <a:lumMod val="50000"/>
                    </a:schemeClr>
                  </a:solidFill>
                  <a:latin typeface="+mj-lt"/>
                  <a:ea typeface="KoPub돋움체 Light" panose="00000300000000000000" pitchFamily="2" charset="-127"/>
                </a:rPr>
                <a:t>인공지능 </a:t>
              </a:r>
              <a:r>
                <a:rPr lang="ko-KR" altLang="en-US" sz="1200" b="1" dirty="0" err="1" smtClean="0">
                  <a:solidFill>
                    <a:schemeClr val="bg2">
                      <a:lumMod val="50000"/>
                    </a:schemeClr>
                  </a:solidFill>
                  <a:latin typeface="+mj-lt"/>
                  <a:ea typeface="KoPub돋움체 Light" panose="00000300000000000000" pitchFamily="2" charset="-127"/>
                </a:rPr>
                <a:t>머신러닝</a:t>
              </a:r>
              <a:r>
                <a:rPr lang="ko-KR" altLang="en-US" sz="1200" b="1" dirty="0" smtClean="0">
                  <a:solidFill>
                    <a:schemeClr val="bg2">
                      <a:lumMod val="50000"/>
                    </a:schemeClr>
                  </a:solidFill>
                  <a:latin typeface="+mj-lt"/>
                  <a:ea typeface="KoPub돋움체 Light" panose="00000300000000000000" pitchFamily="2" charset="-127"/>
                </a:rPr>
                <a:t> 개발자 과정</a:t>
              </a:r>
              <a:endParaRPr lang="ko-KR" altLang="en-US" sz="1200" b="1" dirty="0">
                <a:solidFill>
                  <a:schemeClr val="bg2">
                    <a:lumMod val="50000"/>
                  </a:schemeClr>
                </a:solidFill>
                <a:latin typeface="+mj-lt"/>
                <a:ea typeface="KoPub돋움체 Light" panose="00000300000000000000" pitchFamily="2" charset="-127"/>
              </a:endParaRPr>
            </a:p>
          </p:txBody>
        </p:sp>
        <p:pic>
          <p:nvPicPr>
            <p:cNvPr id="25" name="그림 2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920" y1="83333" x2="26074" y2="84444"/>
                          <a14:foregroundMark x1="27914" y1="83333" x2="27914" y2="85556"/>
                          <a14:foregroundMark x1="28221" y1="82222" x2="28528" y2="88889"/>
                          <a14:foregroundMark x1="27301" y1="88889" x2="27301" y2="88889"/>
                          <a14:foregroundMark x1="28834" y1="80000" x2="28834" y2="80000"/>
                          <a14:foregroundMark x1="22393" y1="76667" x2="22393" y2="76667"/>
                          <a14:foregroundMark x1="45092" y1="28889" x2="45092" y2="28889"/>
                          <a14:foregroundMark x1="50000" y1="35556" x2="50000" y2="35556"/>
                          <a14:foregroundMark x1="55828" y1="30000" x2="55828" y2="30000"/>
                          <a14:foregroundMark x1="62883" y1="32222" x2="62883" y2="32222"/>
                          <a14:foregroundMark x1="72699" y1="31111" x2="72699" y2="31111"/>
                          <a14:foregroundMark x1="77914" y1="35556" x2="77914" y2="35556"/>
                          <a14:foregroundMark x1="77607" y1="48889" x2="77607" y2="48889"/>
                          <a14:foregroundMark x1="81288" y1="31111" x2="81288" y2="31111"/>
                          <a14:foregroundMark x1="92638" y1="42222" x2="92638" y2="42222"/>
                          <a14:foregroundMark x1="96012" y1="35556" x2="96012" y2="35556"/>
                          <a14:foregroundMark x1="90798" y1="58889" x2="90798" y2="58889"/>
                          <a14:foregroundMark x1="46626" y1="62222" x2="46626" y2="62222"/>
                          <a14:foregroundMark x1="56442" y1="43333" x2="56442" y2="43333"/>
                          <a14:backgroundMark x1="11656" y1="17778" x2="11656" y2="17778"/>
                          <a14:backgroundMark x1="31595" y1="46667" x2="31595" y2="46667"/>
                          <a14:backgroundMark x1="44479" y1="38889" x2="44479" y2="38889"/>
                          <a14:backgroundMark x1="53988" y1="51111" x2="53988" y2="51111"/>
                          <a14:backgroundMark x1="57975" y1="51111" x2="57975" y2="51111"/>
                          <a14:backgroundMark x1="65337" y1="35556" x2="65337" y2="35556"/>
                          <a14:backgroundMark x1="69632" y1="56667" x2="69632" y2="56667"/>
                          <a14:backgroundMark x1="83742" y1="36667" x2="83742" y2="36667"/>
                          <a14:backgroundMark x1="86196" y1="83333" x2="86196" y2="83333"/>
                          <a14:backgroundMark x1="45092" y1="80000" x2="45092" y2="80000"/>
                          <a14:backgroundMark x1="46319" y1="83333" x2="46319" y2="83333"/>
                          <a14:backgroundMark x1="42025" y1="82222" x2="97853" y2="84444"/>
                        </a14:backgroundRemoval>
                      </a14:imgEffect>
                    </a14:imgLayer>
                  </a14:imgProps>
                </a:ext>
              </a:extLst>
            </a:blip>
            <a:stretch>
              <a:fillRect/>
            </a:stretch>
          </p:blipFill>
          <p:spPr>
            <a:xfrm>
              <a:off x="11216640" y="22797"/>
              <a:ext cx="975360" cy="269271"/>
            </a:xfrm>
            <a:prstGeom prst="rect">
              <a:avLst/>
            </a:prstGeom>
          </p:spPr>
        </p:pic>
      </p:grpSp>
      <p:sp>
        <p:nvSpPr>
          <p:cNvPr id="15" name="TextBox 14">
            <a:extLst>
              <a:ext uri="{FF2B5EF4-FFF2-40B4-BE49-F238E27FC236}">
                <a16:creationId xmlns:a16="http://schemas.microsoft.com/office/drawing/2014/main" id="{F81F6E33-97E3-4626-AD46-5BBC15776CC2}"/>
              </a:ext>
            </a:extLst>
          </p:cNvPr>
          <p:cNvSpPr txBox="1"/>
          <p:nvPr/>
        </p:nvSpPr>
        <p:spPr>
          <a:xfrm>
            <a:off x="1659698" y="707446"/>
            <a:ext cx="7121991" cy="646331"/>
          </a:xfrm>
          <a:prstGeom prst="rect">
            <a:avLst/>
          </a:prstGeom>
          <a:noFill/>
        </p:spPr>
        <p:txBody>
          <a:bodyPr wrap="square" rtlCol="0">
            <a:spAutoFit/>
          </a:bodyPr>
          <a:lstStyle/>
          <a:p>
            <a:r>
              <a:rPr lang="en-US" altLang="ko-KR" sz="3600" b="1" dirty="0">
                <a:effectLst>
                  <a:outerShdw blurRad="38100" dist="38100" dir="2700000" algn="tl">
                    <a:srgbClr val="000000">
                      <a:alpha val="43137"/>
                    </a:srgbClr>
                  </a:outerShdw>
                </a:effectLst>
              </a:rPr>
              <a:t>2</a:t>
            </a:r>
            <a:r>
              <a:rPr lang="en-US" altLang="ko-KR" sz="3600" b="1" dirty="0" smtClean="0">
                <a:effectLst>
                  <a:outerShdw blurRad="38100" dist="38100" dir="2700000" algn="tl">
                    <a:srgbClr val="000000">
                      <a:alpha val="43137"/>
                    </a:srgbClr>
                  </a:outerShdw>
                </a:effectLst>
              </a:rPr>
              <a:t>. </a:t>
            </a:r>
            <a:r>
              <a:rPr lang="ko-KR" altLang="en-US" sz="3600" b="1" dirty="0" smtClean="0">
                <a:effectLst>
                  <a:outerShdw blurRad="38100" dist="38100" dir="2700000" algn="tl">
                    <a:srgbClr val="000000">
                      <a:alpha val="43137"/>
                    </a:srgbClr>
                  </a:outerShdw>
                </a:effectLst>
              </a:rPr>
              <a:t>데이터 수집 및 확인</a:t>
            </a:r>
            <a:endParaRPr lang="ko-KR" altLang="en-US" sz="3600" b="1" dirty="0">
              <a:effectLst>
                <a:outerShdw blurRad="38100" dist="38100" dir="2700000" algn="tl">
                  <a:srgbClr val="000000">
                    <a:alpha val="43137"/>
                  </a:srgbClr>
                </a:outerShdw>
              </a:effectLst>
            </a:endParaRPr>
          </a:p>
        </p:txBody>
      </p:sp>
      <p:pic>
        <p:nvPicPr>
          <p:cNvPr id="3" name="그림 2"/>
          <p:cNvPicPr>
            <a:picLocks noChangeAspect="1"/>
          </p:cNvPicPr>
          <p:nvPr/>
        </p:nvPicPr>
        <p:blipFill>
          <a:blip r:embed="rId5"/>
          <a:stretch>
            <a:fillRect/>
          </a:stretch>
        </p:blipFill>
        <p:spPr>
          <a:xfrm>
            <a:off x="1841026" y="1788231"/>
            <a:ext cx="9374823" cy="1640769"/>
          </a:xfrm>
          <a:prstGeom prst="rect">
            <a:avLst/>
          </a:prstGeom>
        </p:spPr>
      </p:pic>
      <p:sp>
        <p:nvSpPr>
          <p:cNvPr id="14" name="TextBox 13">
            <a:extLst>
              <a:ext uri="{FF2B5EF4-FFF2-40B4-BE49-F238E27FC236}">
                <a16:creationId xmlns:a16="http://schemas.microsoft.com/office/drawing/2014/main" id="{F81F6E33-97E3-4626-AD46-5BBC15776CC2}"/>
              </a:ext>
            </a:extLst>
          </p:cNvPr>
          <p:cNvSpPr txBox="1"/>
          <p:nvPr/>
        </p:nvSpPr>
        <p:spPr>
          <a:xfrm>
            <a:off x="1702824" y="1353777"/>
            <a:ext cx="4393174"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a:t>
            </a:r>
            <a:r>
              <a:rPr lang="ko-KR" altLang="en-US" sz="2400" b="1" dirty="0" smtClean="0">
                <a:solidFill>
                  <a:schemeClr val="tx2">
                    <a:lumMod val="60000"/>
                    <a:lumOff val="40000"/>
                  </a:schemeClr>
                </a:solidFill>
                <a:effectLst>
                  <a:outerShdw blurRad="38100" dist="38100" dir="2700000" algn="tl">
                    <a:srgbClr val="000000">
                      <a:alpha val="43137"/>
                    </a:srgbClr>
                  </a:outerShdw>
                </a:effectLst>
              </a:rPr>
              <a:t>초기 데이터</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pic>
        <p:nvPicPr>
          <p:cNvPr id="7" name="그림 6"/>
          <p:cNvPicPr>
            <a:picLocks noChangeAspect="1"/>
          </p:cNvPicPr>
          <p:nvPr/>
        </p:nvPicPr>
        <p:blipFill>
          <a:blip r:embed="rId6"/>
          <a:stretch>
            <a:fillRect/>
          </a:stretch>
        </p:blipFill>
        <p:spPr>
          <a:xfrm>
            <a:off x="1841026" y="3580765"/>
            <a:ext cx="5890734" cy="1457343"/>
          </a:xfrm>
          <a:prstGeom prst="rect">
            <a:avLst/>
          </a:prstGeom>
        </p:spPr>
      </p:pic>
      <p:pic>
        <p:nvPicPr>
          <p:cNvPr id="9" name="그림 8"/>
          <p:cNvPicPr>
            <a:picLocks noChangeAspect="1"/>
          </p:cNvPicPr>
          <p:nvPr/>
        </p:nvPicPr>
        <p:blipFill>
          <a:blip r:embed="rId7"/>
          <a:stretch>
            <a:fillRect/>
          </a:stretch>
        </p:blipFill>
        <p:spPr>
          <a:xfrm>
            <a:off x="1841026" y="5065319"/>
            <a:ext cx="6886575" cy="1038225"/>
          </a:xfrm>
          <a:prstGeom prst="rect">
            <a:avLst/>
          </a:prstGeom>
        </p:spPr>
      </p:pic>
      <p:pic>
        <p:nvPicPr>
          <p:cNvPr id="8" name="그림 7"/>
          <p:cNvPicPr>
            <a:picLocks noChangeAspect="1"/>
          </p:cNvPicPr>
          <p:nvPr/>
        </p:nvPicPr>
        <p:blipFill>
          <a:blip r:embed="rId8"/>
          <a:stretch>
            <a:fillRect/>
          </a:stretch>
        </p:blipFill>
        <p:spPr>
          <a:xfrm>
            <a:off x="1841026" y="1815442"/>
            <a:ext cx="9520601" cy="4544718"/>
          </a:xfrm>
          <a:prstGeom prst="rect">
            <a:avLst/>
          </a:prstGeom>
        </p:spPr>
      </p:pic>
    </p:spTree>
    <p:extLst>
      <p:ext uri="{BB962C8B-B14F-4D97-AF65-F5344CB8AC3E}">
        <p14:creationId xmlns:p14="http://schemas.microsoft.com/office/powerpoint/2010/main" val="1759370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4EE595EB-F184-4D44-9347-FEBABFCAAC4D}"/>
              </a:ext>
            </a:extLst>
          </p:cNvPr>
          <p:cNvCxnSpPr>
            <a:cxnSpLocks/>
          </p:cNvCxnSpPr>
          <p:nvPr/>
        </p:nvCxnSpPr>
        <p:spPr>
          <a:xfrm>
            <a:off x="1498600" y="0"/>
            <a:ext cx="0" cy="6858000"/>
          </a:xfrm>
          <a:prstGeom prst="line">
            <a:avLst/>
          </a:prstGeom>
          <a:ln w="889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3F47952C-5A38-4A9C-B764-B3389758919C}"/>
              </a:ext>
            </a:extLst>
          </p:cNvPr>
          <p:cNvGrpSpPr/>
          <p:nvPr/>
        </p:nvGrpSpPr>
        <p:grpSpPr>
          <a:xfrm>
            <a:off x="1337500" y="869514"/>
            <a:ext cx="322198" cy="322198"/>
            <a:chOff x="1337501" y="3429000"/>
            <a:chExt cx="322198" cy="322198"/>
          </a:xfrm>
        </p:grpSpPr>
        <p:sp>
          <p:nvSpPr>
            <p:cNvPr id="5" name="타원 4">
              <a:extLst>
                <a:ext uri="{FF2B5EF4-FFF2-40B4-BE49-F238E27FC236}">
                  <a16:creationId xmlns:a16="http://schemas.microsoft.com/office/drawing/2014/main" id="{FFF4DA27-566C-4538-B1F0-AE522DD88535}"/>
                </a:ext>
              </a:extLst>
            </p:cNvPr>
            <p:cNvSpPr/>
            <p:nvPr/>
          </p:nvSpPr>
          <p:spPr>
            <a:xfrm>
              <a:off x="1337501" y="3429000"/>
              <a:ext cx="322198" cy="32219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타원 5">
              <a:extLst>
                <a:ext uri="{FF2B5EF4-FFF2-40B4-BE49-F238E27FC236}">
                  <a16:creationId xmlns:a16="http://schemas.microsoft.com/office/drawing/2014/main" id="{4E3BAFD6-D1FB-4EBA-8F71-02799AD8AFFA}"/>
                </a:ext>
              </a:extLst>
            </p:cNvPr>
            <p:cNvSpPr/>
            <p:nvPr/>
          </p:nvSpPr>
          <p:spPr>
            <a:xfrm>
              <a:off x="1390838" y="3482337"/>
              <a:ext cx="215523" cy="21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0" name="그룹 19"/>
          <p:cNvGrpSpPr/>
          <p:nvPr/>
        </p:nvGrpSpPr>
        <p:grpSpPr>
          <a:xfrm>
            <a:off x="-10759" y="-2716"/>
            <a:ext cx="12209926" cy="370578"/>
            <a:chOff x="-10759" y="-2716"/>
            <a:chExt cx="12209926" cy="370578"/>
          </a:xfrm>
        </p:grpSpPr>
        <p:sp>
          <p:nvSpPr>
            <p:cNvPr id="21" name="자유형 20"/>
            <p:cNvSpPr/>
            <p:nvPr/>
          </p:nvSpPr>
          <p:spPr>
            <a:xfrm>
              <a:off x="-10759" y="-2"/>
              <a:ext cx="6106757"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chemeClr val="tx1">
                    <a:lumMod val="65000"/>
                    <a:lumOff val="35000"/>
                  </a:schemeClr>
                </a:gs>
                <a:gs pos="34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latin typeface="+mn-ea"/>
              </a:endParaRPr>
            </a:p>
          </p:txBody>
        </p:sp>
        <p:sp>
          <p:nvSpPr>
            <p:cNvPr id="22" name="자유형 21"/>
            <p:cNvSpPr/>
            <p:nvPr/>
          </p:nvSpPr>
          <p:spPr>
            <a:xfrm rot="10800000">
              <a:off x="5999174" y="-5"/>
              <a:ext cx="6199993"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rgbClr val="6487CD"/>
                </a:gs>
                <a:gs pos="5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3" name="TextBox 22">
              <a:extLst>
                <a:ext uri="{FF2B5EF4-FFF2-40B4-BE49-F238E27FC236}">
                  <a16:creationId xmlns:a16="http://schemas.microsoft.com/office/drawing/2014/main" id="{A58722CA-5B68-4C8C-8E81-5B5FFD6F6F77}"/>
                </a:ext>
              </a:extLst>
            </p:cNvPr>
            <p:cNvSpPr txBox="1"/>
            <p:nvPr/>
          </p:nvSpPr>
          <p:spPr>
            <a:xfrm>
              <a:off x="-10759" y="0"/>
              <a:ext cx="1166934" cy="292068"/>
            </a:xfrm>
            <a:prstGeom prst="rect">
              <a:avLst/>
            </a:prstGeom>
            <a:noFill/>
          </p:spPr>
          <p:txBody>
            <a:bodyPr wrap="square" rtlCol="0">
              <a:spAutoFit/>
            </a:bodyPr>
            <a:lstStyle/>
            <a:p>
              <a:pPr algn="ctr">
                <a:lnSpc>
                  <a:spcPct val="120000"/>
                </a:lnSpc>
              </a:pPr>
              <a:r>
                <a:rPr lang="en-US" altLang="ko-KR" sz="1200" b="1" dirty="0" smtClean="0">
                  <a:solidFill>
                    <a:schemeClr val="bg2">
                      <a:lumMod val="50000"/>
                    </a:schemeClr>
                  </a:solidFill>
                  <a:latin typeface="+mj-lt"/>
                  <a:ea typeface="KoPub돋움체 Light" panose="00000300000000000000" pitchFamily="2" charset="-127"/>
                </a:rPr>
                <a:t>2019.08.28</a:t>
              </a:r>
              <a:endParaRPr lang="ko-KR" altLang="en-US" sz="1200" b="1" dirty="0">
                <a:solidFill>
                  <a:schemeClr val="bg2">
                    <a:lumMod val="50000"/>
                  </a:schemeClr>
                </a:solidFill>
                <a:latin typeface="+mj-lt"/>
                <a:ea typeface="KoPub돋움체 Light" panose="00000300000000000000" pitchFamily="2" charset="-127"/>
              </a:endParaRPr>
            </a:p>
          </p:txBody>
        </p:sp>
        <p:sp>
          <p:nvSpPr>
            <p:cNvPr id="24" name="TextBox 23">
              <a:extLst>
                <a:ext uri="{FF2B5EF4-FFF2-40B4-BE49-F238E27FC236}">
                  <a16:creationId xmlns:a16="http://schemas.microsoft.com/office/drawing/2014/main" id="{A58722CA-5B68-4C8C-8E81-5B5FFD6F6F77}"/>
                </a:ext>
              </a:extLst>
            </p:cNvPr>
            <p:cNvSpPr txBox="1"/>
            <p:nvPr/>
          </p:nvSpPr>
          <p:spPr>
            <a:xfrm>
              <a:off x="8964113" y="-2716"/>
              <a:ext cx="2354127" cy="313932"/>
            </a:xfrm>
            <a:prstGeom prst="rect">
              <a:avLst/>
            </a:prstGeom>
            <a:noFill/>
          </p:spPr>
          <p:txBody>
            <a:bodyPr wrap="square" rtlCol="0">
              <a:spAutoFit/>
            </a:bodyPr>
            <a:lstStyle/>
            <a:p>
              <a:pPr algn="ctr">
                <a:lnSpc>
                  <a:spcPct val="120000"/>
                </a:lnSpc>
              </a:pPr>
              <a:r>
                <a:rPr lang="ko-KR" altLang="en-US" sz="1200" b="1" dirty="0" smtClean="0">
                  <a:solidFill>
                    <a:schemeClr val="bg2">
                      <a:lumMod val="50000"/>
                    </a:schemeClr>
                  </a:solidFill>
                  <a:latin typeface="+mj-lt"/>
                  <a:ea typeface="KoPub돋움체 Light" panose="00000300000000000000" pitchFamily="2" charset="-127"/>
                </a:rPr>
                <a:t>인공지능 </a:t>
              </a:r>
              <a:r>
                <a:rPr lang="ko-KR" altLang="en-US" sz="1200" b="1" dirty="0" err="1" smtClean="0">
                  <a:solidFill>
                    <a:schemeClr val="bg2">
                      <a:lumMod val="50000"/>
                    </a:schemeClr>
                  </a:solidFill>
                  <a:latin typeface="+mj-lt"/>
                  <a:ea typeface="KoPub돋움체 Light" panose="00000300000000000000" pitchFamily="2" charset="-127"/>
                </a:rPr>
                <a:t>머신러닝</a:t>
              </a:r>
              <a:r>
                <a:rPr lang="ko-KR" altLang="en-US" sz="1200" b="1" dirty="0" smtClean="0">
                  <a:solidFill>
                    <a:schemeClr val="bg2">
                      <a:lumMod val="50000"/>
                    </a:schemeClr>
                  </a:solidFill>
                  <a:latin typeface="+mj-lt"/>
                  <a:ea typeface="KoPub돋움체 Light" panose="00000300000000000000" pitchFamily="2" charset="-127"/>
                </a:rPr>
                <a:t> 개발자 과정</a:t>
              </a:r>
              <a:endParaRPr lang="ko-KR" altLang="en-US" sz="1200" b="1" dirty="0">
                <a:solidFill>
                  <a:schemeClr val="bg2">
                    <a:lumMod val="50000"/>
                  </a:schemeClr>
                </a:solidFill>
                <a:latin typeface="+mj-lt"/>
                <a:ea typeface="KoPub돋움체 Light" panose="00000300000000000000" pitchFamily="2" charset="-127"/>
              </a:endParaRPr>
            </a:p>
          </p:txBody>
        </p:sp>
        <p:pic>
          <p:nvPicPr>
            <p:cNvPr id="25" name="그림 2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920" y1="83333" x2="26074" y2="84444"/>
                          <a14:foregroundMark x1="27914" y1="83333" x2="27914" y2="85556"/>
                          <a14:foregroundMark x1="28221" y1="82222" x2="28528" y2="88889"/>
                          <a14:foregroundMark x1="27301" y1="88889" x2="27301" y2="88889"/>
                          <a14:foregroundMark x1="28834" y1="80000" x2="28834" y2="80000"/>
                          <a14:foregroundMark x1="22393" y1="76667" x2="22393" y2="76667"/>
                          <a14:foregroundMark x1="45092" y1="28889" x2="45092" y2="28889"/>
                          <a14:foregroundMark x1="50000" y1="35556" x2="50000" y2="35556"/>
                          <a14:foregroundMark x1="55828" y1="30000" x2="55828" y2="30000"/>
                          <a14:foregroundMark x1="62883" y1="32222" x2="62883" y2="32222"/>
                          <a14:foregroundMark x1="72699" y1="31111" x2="72699" y2="31111"/>
                          <a14:foregroundMark x1="77914" y1="35556" x2="77914" y2="35556"/>
                          <a14:foregroundMark x1="77607" y1="48889" x2="77607" y2="48889"/>
                          <a14:foregroundMark x1="81288" y1="31111" x2="81288" y2="31111"/>
                          <a14:foregroundMark x1="92638" y1="42222" x2="92638" y2="42222"/>
                          <a14:foregroundMark x1="96012" y1="35556" x2="96012" y2="35556"/>
                          <a14:foregroundMark x1="90798" y1="58889" x2="90798" y2="58889"/>
                          <a14:foregroundMark x1="46626" y1="62222" x2="46626" y2="62222"/>
                          <a14:foregroundMark x1="56442" y1="43333" x2="56442" y2="43333"/>
                          <a14:backgroundMark x1="11656" y1="17778" x2="11656" y2="17778"/>
                          <a14:backgroundMark x1="31595" y1="46667" x2="31595" y2="46667"/>
                          <a14:backgroundMark x1="44479" y1="38889" x2="44479" y2="38889"/>
                          <a14:backgroundMark x1="53988" y1="51111" x2="53988" y2="51111"/>
                          <a14:backgroundMark x1="57975" y1="51111" x2="57975" y2="51111"/>
                          <a14:backgroundMark x1="65337" y1="35556" x2="65337" y2="35556"/>
                          <a14:backgroundMark x1="69632" y1="56667" x2="69632" y2="56667"/>
                          <a14:backgroundMark x1="83742" y1="36667" x2="83742" y2="36667"/>
                          <a14:backgroundMark x1="86196" y1="83333" x2="86196" y2="83333"/>
                          <a14:backgroundMark x1="45092" y1="80000" x2="45092" y2="80000"/>
                          <a14:backgroundMark x1="46319" y1="83333" x2="46319" y2="83333"/>
                          <a14:backgroundMark x1="42025" y1="82222" x2="97853" y2="84444"/>
                        </a14:backgroundRemoval>
                      </a14:imgEffect>
                    </a14:imgLayer>
                  </a14:imgProps>
                </a:ext>
              </a:extLst>
            </a:blip>
            <a:stretch>
              <a:fillRect/>
            </a:stretch>
          </p:blipFill>
          <p:spPr>
            <a:xfrm>
              <a:off x="11216640" y="22797"/>
              <a:ext cx="975360" cy="269271"/>
            </a:xfrm>
            <a:prstGeom prst="rect">
              <a:avLst/>
            </a:prstGeom>
          </p:spPr>
        </p:pic>
      </p:grpSp>
      <p:sp>
        <p:nvSpPr>
          <p:cNvPr id="15" name="TextBox 14">
            <a:extLst>
              <a:ext uri="{FF2B5EF4-FFF2-40B4-BE49-F238E27FC236}">
                <a16:creationId xmlns:a16="http://schemas.microsoft.com/office/drawing/2014/main" id="{F81F6E33-97E3-4626-AD46-5BBC15776CC2}"/>
              </a:ext>
            </a:extLst>
          </p:cNvPr>
          <p:cNvSpPr txBox="1"/>
          <p:nvPr/>
        </p:nvSpPr>
        <p:spPr>
          <a:xfrm>
            <a:off x="1659698" y="707446"/>
            <a:ext cx="7121991" cy="646331"/>
          </a:xfrm>
          <a:prstGeom prst="rect">
            <a:avLst/>
          </a:prstGeom>
          <a:noFill/>
        </p:spPr>
        <p:txBody>
          <a:bodyPr wrap="square" rtlCol="0">
            <a:spAutoFit/>
          </a:bodyPr>
          <a:lstStyle/>
          <a:p>
            <a:r>
              <a:rPr lang="en-US" altLang="ko-KR" sz="3600" b="1" dirty="0">
                <a:effectLst>
                  <a:outerShdw blurRad="38100" dist="38100" dir="2700000" algn="tl">
                    <a:srgbClr val="000000">
                      <a:alpha val="43137"/>
                    </a:srgbClr>
                  </a:outerShdw>
                </a:effectLst>
              </a:rPr>
              <a:t>3</a:t>
            </a:r>
            <a:r>
              <a:rPr lang="en-US" altLang="ko-KR" sz="3600" b="1" dirty="0" smtClean="0">
                <a:effectLst>
                  <a:outerShdw blurRad="38100" dist="38100" dir="2700000" algn="tl">
                    <a:srgbClr val="000000">
                      <a:alpha val="43137"/>
                    </a:srgbClr>
                  </a:outerShdw>
                </a:effectLst>
              </a:rPr>
              <a:t>. </a:t>
            </a:r>
            <a:r>
              <a:rPr lang="ko-KR" altLang="en-US" sz="3600" b="1" dirty="0" smtClean="0">
                <a:effectLst>
                  <a:outerShdw blurRad="38100" dist="38100" dir="2700000" algn="tl">
                    <a:srgbClr val="000000">
                      <a:alpha val="43137"/>
                    </a:srgbClr>
                  </a:outerShdw>
                </a:effectLst>
              </a:rPr>
              <a:t>데이터 정제</a:t>
            </a:r>
            <a:r>
              <a:rPr lang="en-US" altLang="ko-KR" sz="3600" b="1" dirty="0" smtClean="0">
                <a:effectLst>
                  <a:outerShdw blurRad="38100" dist="38100" dir="2700000" algn="tl">
                    <a:srgbClr val="000000">
                      <a:alpha val="43137"/>
                    </a:srgbClr>
                  </a:outerShdw>
                </a:effectLst>
              </a:rPr>
              <a:t>, </a:t>
            </a:r>
            <a:r>
              <a:rPr lang="ko-KR" altLang="en-US" sz="3600" b="1" dirty="0" smtClean="0">
                <a:effectLst>
                  <a:outerShdw blurRad="38100" dist="38100" dir="2700000" algn="tl">
                    <a:srgbClr val="000000">
                      <a:alpha val="43137"/>
                    </a:srgbClr>
                  </a:outerShdw>
                </a:effectLst>
              </a:rPr>
              <a:t>변환</a:t>
            </a:r>
            <a:r>
              <a:rPr lang="en-US" altLang="ko-KR" sz="3600" b="1" dirty="0" smtClean="0">
                <a:effectLst>
                  <a:outerShdw blurRad="38100" dist="38100" dir="2700000" algn="tl">
                    <a:srgbClr val="000000">
                      <a:alpha val="43137"/>
                    </a:srgbClr>
                  </a:outerShdw>
                </a:effectLst>
              </a:rPr>
              <a:t>, </a:t>
            </a:r>
            <a:r>
              <a:rPr lang="ko-KR" altLang="en-US" sz="3600" b="1" dirty="0" smtClean="0">
                <a:effectLst>
                  <a:outerShdw blurRad="38100" dist="38100" dir="2700000" algn="tl">
                    <a:srgbClr val="000000">
                      <a:alpha val="43137"/>
                    </a:srgbClr>
                  </a:outerShdw>
                </a:effectLst>
              </a:rPr>
              <a:t>통합</a:t>
            </a:r>
            <a:endParaRPr lang="ko-KR" altLang="en-US" sz="3600" b="1" dirty="0">
              <a:effectLst>
                <a:outerShdw blurRad="38100" dist="38100" dir="2700000" algn="tl">
                  <a:srgbClr val="000000">
                    <a:alpha val="43137"/>
                  </a:srgbClr>
                </a:outerShdw>
              </a:effectLst>
            </a:endParaRPr>
          </a:p>
        </p:txBody>
      </p:sp>
      <p:grpSp>
        <p:nvGrpSpPr>
          <p:cNvPr id="17" name="그룹 16"/>
          <p:cNvGrpSpPr/>
          <p:nvPr/>
        </p:nvGrpSpPr>
        <p:grpSpPr>
          <a:xfrm>
            <a:off x="1702824" y="1353777"/>
            <a:ext cx="4393174" cy="1384997"/>
            <a:chOff x="3042618" y="2802190"/>
            <a:chExt cx="4393174" cy="1384997"/>
          </a:xfrm>
        </p:grpSpPr>
        <p:sp>
          <p:nvSpPr>
            <p:cNvPr id="18" name="TextBox 17"/>
            <p:cNvSpPr txBox="1"/>
            <p:nvPr/>
          </p:nvSpPr>
          <p:spPr>
            <a:xfrm>
              <a:off x="3243106" y="3263857"/>
              <a:ext cx="4192686"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smtClean="0">
                  <a:solidFill>
                    <a:schemeClr val="tx1">
                      <a:lumMod val="65000"/>
                      <a:lumOff val="35000"/>
                    </a:schemeClr>
                  </a:solidFill>
                </a:rPr>
                <a:t>Ticket &amp; </a:t>
              </a:r>
              <a:r>
                <a:rPr lang="en-US" altLang="ko-KR" dirty="0" err="1" smtClean="0">
                  <a:solidFill>
                    <a:schemeClr val="tx1">
                      <a:lumMod val="65000"/>
                      <a:lumOff val="35000"/>
                    </a:schemeClr>
                  </a:solidFill>
                </a:rPr>
                <a:t>PassengerId</a:t>
              </a:r>
              <a:r>
                <a:rPr lang="en-US" altLang="ko-KR" dirty="0" smtClean="0">
                  <a:solidFill>
                    <a:schemeClr val="tx1">
                      <a:lumMod val="65000"/>
                      <a:lumOff val="35000"/>
                    </a:schemeClr>
                  </a:solidFill>
                </a:rPr>
                <a:t> </a:t>
              </a:r>
              <a:r>
                <a:rPr lang="ko-KR" altLang="en-US" dirty="0" smtClean="0">
                  <a:solidFill>
                    <a:schemeClr val="tx1">
                      <a:lumMod val="65000"/>
                      <a:lumOff val="35000"/>
                    </a:schemeClr>
                  </a:solidFill>
                </a:rPr>
                <a:t>컬럼 삭제</a:t>
              </a:r>
              <a:endParaRPr lang="en-US" altLang="ko-KR" dirty="0" smtClean="0">
                <a:solidFill>
                  <a:schemeClr val="tx1">
                    <a:lumMod val="65000"/>
                    <a:lumOff val="35000"/>
                  </a:schemeClr>
                </a:solidFill>
              </a:endParaRPr>
            </a:p>
            <a:p>
              <a:pPr marL="285750" indent="-285750">
                <a:lnSpc>
                  <a:spcPct val="150000"/>
                </a:lnSpc>
                <a:buFont typeface="Arial" panose="020B0604020202020204" pitchFamily="34" charset="0"/>
                <a:buChar char="•"/>
              </a:pPr>
              <a:r>
                <a:rPr lang="ko-KR" altLang="en-US" dirty="0" err="1" smtClean="0">
                  <a:solidFill>
                    <a:schemeClr val="tx1">
                      <a:lumMod val="65000"/>
                      <a:lumOff val="35000"/>
                    </a:schemeClr>
                  </a:solidFill>
                </a:rPr>
                <a:t>결측치를</a:t>
              </a:r>
              <a:r>
                <a:rPr lang="ko-KR" altLang="en-US" dirty="0" smtClean="0">
                  <a:solidFill>
                    <a:schemeClr val="tx1">
                      <a:lumMod val="65000"/>
                      <a:lumOff val="35000"/>
                    </a:schemeClr>
                  </a:solidFill>
                </a:rPr>
                <a:t> 포함하는 행 삭제</a:t>
              </a:r>
            </a:p>
          </p:txBody>
        </p:sp>
        <p:sp>
          <p:nvSpPr>
            <p:cNvPr id="19" name="TextBox 18">
              <a:extLst>
                <a:ext uri="{FF2B5EF4-FFF2-40B4-BE49-F238E27FC236}">
                  <a16:creationId xmlns:a16="http://schemas.microsoft.com/office/drawing/2014/main" id="{F81F6E33-97E3-4626-AD46-5BBC15776CC2}"/>
                </a:ext>
              </a:extLst>
            </p:cNvPr>
            <p:cNvSpPr txBox="1"/>
            <p:nvPr/>
          </p:nvSpPr>
          <p:spPr>
            <a:xfrm>
              <a:off x="3042618" y="2802190"/>
              <a:ext cx="4393174"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a:t>
              </a:r>
              <a:r>
                <a:rPr lang="ko-KR" altLang="en-US" sz="2400" b="1" dirty="0" smtClean="0">
                  <a:solidFill>
                    <a:schemeClr val="tx2">
                      <a:lumMod val="60000"/>
                      <a:lumOff val="40000"/>
                    </a:schemeClr>
                  </a:solidFill>
                  <a:effectLst>
                    <a:outerShdw blurRad="38100" dist="38100" dir="2700000" algn="tl">
                      <a:srgbClr val="000000">
                        <a:alpha val="43137"/>
                      </a:srgbClr>
                    </a:outerShdw>
                  </a:effectLst>
                </a:rPr>
                <a:t>데이터 삭제</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grpSp>
      <p:grpSp>
        <p:nvGrpSpPr>
          <p:cNvPr id="26" name="그룹 25"/>
          <p:cNvGrpSpPr/>
          <p:nvPr/>
        </p:nvGrpSpPr>
        <p:grpSpPr>
          <a:xfrm>
            <a:off x="1702824" y="2755857"/>
            <a:ext cx="9899896" cy="3877987"/>
            <a:chOff x="3042618" y="2802190"/>
            <a:chExt cx="4393174" cy="3877987"/>
          </a:xfrm>
        </p:grpSpPr>
        <p:sp>
          <p:nvSpPr>
            <p:cNvPr id="27" name="TextBox 26"/>
            <p:cNvSpPr txBox="1"/>
            <p:nvPr/>
          </p:nvSpPr>
          <p:spPr>
            <a:xfrm>
              <a:off x="3243106" y="3263857"/>
              <a:ext cx="4192686"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smtClean="0">
                  <a:solidFill>
                    <a:schemeClr val="tx1">
                      <a:lumMod val="65000"/>
                      <a:lumOff val="35000"/>
                    </a:schemeClr>
                  </a:solidFill>
                </a:rPr>
                <a:t>Name </a:t>
              </a:r>
              <a:r>
                <a:rPr lang="ko-KR" altLang="en-US" dirty="0" smtClean="0">
                  <a:solidFill>
                    <a:schemeClr val="tx1">
                      <a:lumMod val="65000"/>
                      <a:lumOff val="35000"/>
                    </a:schemeClr>
                  </a:solidFill>
                </a:rPr>
                <a:t>컬럼 </a:t>
              </a:r>
              <a:r>
                <a:rPr lang="en-US" altLang="ko-KR" dirty="0" smtClean="0">
                  <a:solidFill>
                    <a:schemeClr val="tx1">
                      <a:lumMod val="65000"/>
                      <a:lumOff val="35000"/>
                    </a:schemeClr>
                  </a:solidFill>
                </a:rPr>
                <a:t>: </a:t>
              </a:r>
              <a:r>
                <a:rPr lang="en-US" altLang="ko-KR" dirty="0">
                  <a:solidFill>
                    <a:schemeClr val="tx1">
                      <a:lumMod val="65000"/>
                      <a:lumOff val="35000"/>
                    </a:schemeClr>
                  </a:solidFill>
                </a:rPr>
                <a:t>' ([A-</a:t>
              </a:r>
              <a:r>
                <a:rPr lang="en-US" altLang="ko-KR" dirty="0" err="1">
                  <a:solidFill>
                    <a:schemeClr val="tx1">
                      <a:lumMod val="65000"/>
                      <a:lumOff val="35000"/>
                    </a:schemeClr>
                  </a:solidFill>
                </a:rPr>
                <a:t>Za</a:t>
              </a:r>
              <a:r>
                <a:rPr lang="en-US" altLang="ko-KR" dirty="0">
                  <a:solidFill>
                    <a:schemeClr val="tx1">
                      <a:lumMod val="65000"/>
                      <a:lumOff val="35000"/>
                    </a:schemeClr>
                  </a:solidFill>
                </a:rPr>
                <a:t>-z</a:t>
              </a:r>
              <a:r>
                <a:rPr lang="en-US" altLang="ko-KR" dirty="0" smtClean="0">
                  <a:solidFill>
                    <a:schemeClr val="tx1">
                      <a:lumMod val="65000"/>
                      <a:lumOff val="35000"/>
                    </a:schemeClr>
                  </a:solidFill>
                </a:rPr>
                <a:t>]+)\.‘ </a:t>
              </a:r>
              <a:r>
                <a:rPr lang="ko-KR" altLang="en-US" dirty="0" smtClean="0">
                  <a:solidFill>
                    <a:schemeClr val="tx1">
                      <a:lumMod val="65000"/>
                      <a:lumOff val="35000"/>
                    </a:schemeClr>
                  </a:solidFill>
                </a:rPr>
                <a:t>정규식 활용 </a:t>
              </a:r>
              <a:r>
                <a:rPr lang="en-US" altLang="ko-KR" dirty="0" smtClean="0">
                  <a:solidFill>
                    <a:schemeClr val="tx1">
                      <a:lumMod val="65000"/>
                      <a:lumOff val="35000"/>
                    </a:schemeClr>
                  </a:solidFill>
                </a:rPr>
                <a:t>Title </a:t>
              </a:r>
              <a:r>
                <a:rPr lang="ko-KR" altLang="en-US" dirty="0" smtClean="0">
                  <a:solidFill>
                    <a:schemeClr val="tx1">
                      <a:lumMod val="65000"/>
                      <a:lumOff val="35000"/>
                    </a:schemeClr>
                  </a:solidFill>
                </a:rPr>
                <a:t>획득 후 삭제</a:t>
              </a:r>
              <a:endParaRPr lang="en-US" altLang="ko-KR" dirty="0" smtClean="0">
                <a:solidFill>
                  <a:schemeClr val="tx1">
                    <a:lumMod val="65000"/>
                    <a:lumOff val="35000"/>
                  </a:schemeClr>
                </a:solidFill>
              </a:endParaRPr>
            </a:p>
            <a:p>
              <a:pPr marL="285750" indent="-285750">
                <a:lnSpc>
                  <a:spcPct val="150000"/>
                </a:lnSpc>
                <a:buFont typeface="Arial" panose="020B0604020202020204" pitchFamily="34" charset="0"/>
                <a:buChar char="•"/>
              </a:pPr>
              <a:r>
                <a:rPr lang="en-US" altLang="ko-KR" dirty="0" smtClean="0">
                  <a:solidFill>
                    <a:schemeClr val="tx1">
                      <a:lumMod val="65000"/>
                      <a:lumOff val="35000"/>
                    </a:schemeClr>
                  </a:solidFill>
                </a:rPr>
                <a:t>Cabin </a:t>
              </a:r>
              <a:r>
                <a:rPr lang="ko-KR" altLang="en-US" dirty="0" smtClean="0">
                  <a:solidFill>
                    <a:schemeClr val="tx1">
                      <a:lumMod val="65000"/>
                      <a:lumOff val="35000"/>
                    </a:schemeClr>
                  </a:solidFill>
                </a:rPr>
                <a:t>컬럼 </a:t>
              </a:r>
              <a:r>
                <a:rPr lang="en-US" altLang="ko-KR" dirty="0" smtClean="0">
                  <a:solidFill>
                    <a:schemeClr val="tx1">
                      <a:lumMod val="65000"/>
                      <a:lumOff val="35000"/>
                    </a:schemeClr>
                  </a:solidFill>
                </a:rPr>
                <a:t>: </a:t>
              </a:r>
              <a:r>
                <a:rPr lang="ko-KR" altLang="en-US" dirty="0" err="1" smtClean="0">
                  <a:solidFill>
                    <a:schemeClr val="tx1">
                      <a:lumMod val="65000"/>
                      <a:lumOff val="35000"/>
                    </a:schemeClr>
                  </a:solidFill>
                </a:rPr>
                <a:t>결측치</a:t>
              </a:r>
              <a:r>
                <a:rPr lang="ko-KR" altLang="en-US" dirty="0" smtClean="0">
                  <a:solidFill>
                    <a:schemeClr val="tx1">
                      <a:lumMod val="65000"/>
                      <a:lumOff val="35000"/>
                    </a:schemeClr>
                  </a:solidFill>
                </a:rPr>
                <a:t> </a:t>
              </a:r>
              <a:r>
                <a:rPr lang="en-US" altLang="ko-KR" dirty="0" smtClean="0">
                  <a:solidFill>
                    <a:schemeClr val="tx1">
                      <a:lumMod val="65000"/>
                      <a:lumOff val="35000"/>
                    </a:schemeClr>
                  </a:solidFill>
                </a:rPr>
                <a:t>= 0, </a:t>
              </a:r>
              <a:r>
                <a:rPr lang="ko-KR" altLang="en-US" dirty="0" smtClean="0">
                  <a:solidFill>
                    <a:schemeClr val="tx1">
                      <a:lumMod val="65000"/>
                      <a:lumOff val="35000"/>
                    </a:schemeClr>
                  </a:solidFill>
                </a:rPr>
                <a:t>나머지 </a:t>
              </a:r>
              <a:r>
                <a:rPr lang="en-US" altLang="ko-KR" dirty="0" smtClean="0">
                  <a:solidFill>
                    <a:schemeClr val="tx1">
                      <a:lumMod val="65000"/>
                      <a:lumOff val="35000"/>
                    </a:schemeClr>
                  </a:solidFill>
                </a:rPr>
                <a:t>= 1</a:t>
              </a:r>
            </a:p>
            <a:p>
              <a:pPr marL="285750" indent="-285750">
                <a:lnSpc>
                  <a:spcPct val="150000"/>
                </a:lnSpc>
                <a:buFont typeface="Arial" panose="020B0604020202020204" pitchFamily="34" charset="0"/>
                <a:buChar char="•"/>
              </a:pPr>
              <a:r>
                <a:rPr lang="en-US" altLang="ko-KR" dirty="0" smtClean="0">
                  <a:solidFill>
                    <a:schemeClr val="tx1">
                      <a:lumMod val="65000"/>
                      <a:lumOff val="35000"/>
                    </a:schemeClr>
                  </a:solidFill>
                </a:rPr>
                <a:t>Sex </a:t>
              </a:r>
              <a:r>
                <a:rPr lang="ko-KR" altLang="en-US" dirty="0" smtClean="0">
                  <a:solidFill>
                    <a:schemeClr val="tx1">
                      <a:lumMod val="65000"/>
                      <a:lumOff val="35000"/>
                    </a:schemeClr>
                  </a:solidFill>
                </a:rPr>
                <a:t>컬럼 </a:t>
              </a:r>
              <a:r>
                <a:rPr lang="en-US" altLang="ko-KR" dirty="0" smtClean="0">
                  <a:solidFill>
                    <a:schemeClr val="tx1">
                      <a:lumMod val="65000"/>
                      <a:lumOff val="35000"/>
                    </a:schemeClr>
                  </a:solidFill>
                </a:rPr>
                <a:t>: male = 0, female = 1</a:t>
              </a:r>
            </a:p>
            <a:p>
              <a:pPr marL="285750" indent="-285750">
                <a:lnSpc>
                  <a:spcPct val="150000"/>
                </a:lnSpc>
                <a:buFont typeface="Arial" panose="020B0604020202020204" pitchFamily="34" charset="0"/>
                <a:buChar char="•"/>
              </a:pPr>
              <a:r>
                <a:rPr lang="en-US" altLang="ko-KR" dirty="0" smtClean="0">
                  <a:solidFill>
                    <a:schemeClr val="tx1">
                      <a:lumMod val="65000"/>
                      <a:lumOff val="35000"/>
                    </a:schemeClr>
                  </a:solidFill>
                </a:rPr>
                <a:t>Embarked </a:t>
              </a:r>
              <a:r>
                <a:rPr lang="ko-KR" altLang="en-US" dirty="0" smtClean="0">
                  <a:solidFill>
                    <a:schemeClr val="tx1">
                      <a:lumMod val="65000"/>
                      <a:lumOff val="35000"/>
                    </a:schemeClr>
                  </a:solidFill>
                </a:rPr>
                <a:t>컬럼 </a:t>
              </a:r>
              <a:r>
                <a:rPr lang="en-US" altLang="ko-KR" dirty="0" smtClean="0">
                  <a:solidFill>
                    <a:schemeClr val="tx1">
                      <a:lumMod val="65000"/>
                      <a:lumOff val="35000"/>
                    </a:schemeClr>
                  </a:solidFill>
                </a:rPr>
                <a:t>: </a:t>
              </a:r>
              <a:r>
                <a:rPr lang="ko-KR" altLang="en-US" dirty="0" err="1" smtClean="0">
                  <a:solidFill>
                    <a:schemeClr val="tx1">
                      <a:lumMod val="65000"/>
                      <a:lumOff val="35000"/>
                    </a:schemeClr>
                  </a:solidFill>
                </a:rPr>
                <a:t>사우스햄프턴</a:t>
              </a:r>
              <a:r>
                <a:rPr lang="en-US" altLang="ko-KR" dirty="0">
                  <a:solidFill>
                    <a:schemeClr val="tx1">
                      <a:lumMod val="65000"/>
                      <a:lumOff val="35000"/>
                    </a:schemeClr>
                  </a:solidFill>
                </a:rPr>
                <a:t>(</a:t>
              </a:r>
              <a:r>
                <a:rPr lang="ko-KR" altLang="en-US" dirty="0" smtClean="0">
                  <a:solidFill>
                    <a:schemeClr val="tx1">
                      <a:lumMod val="65000"/>
                      <a:lumOff val="35000"/>
                    </a:schemeClr>
                  </a:solidFill>
                </a:rPr>
                <a:t>영국</a:t>
              </a:r>
              <a:r>
                <a:rPr lang="en-US" altLang="ko-KR" dirty="0" smtClean="0">
                  <a:solidFill>
                    <a:schemeClr val="tx1">
                      <a:lumMod val="65000"/>
                      <a:lumOff val="35000"/>
                    </a:schemeClr>
                  </a:solidFill>
                </a:rPr>
                <a:t>) = 0, </a:t>
              </a:r>
              <a:r>
                <a:rPr lang="ko-KR" altLang="en-US" dirty="0" err="1">
                  <a:solidFill>
                    <a:schemeClr val="tx1">
                      <a:lumMod val="65000"/>
                      <a:lumOff val="35000"/>
                    </a:schemeClr>
                  </a:solidFill>
                </a:rPr>
                <a:t>셰르부르</a:t>
              </a:r>
              <a:r>
                <a:rPr lang="en-US" altLang="ko-KR" dirty="0">
                  <a:solidFill>
                    <a:schemeClr val="tx1">
                      <a:lumMod val="65000"/>
                      <a:lumOff val="35000"/>
                    </a:schemeClr>
                  </a:solidFill>
                </a:rPr>
                <a:t>(</a:t>
              </a:r>
              <a:r>
                <a:rPr lang="ko-KR" altLang="en-US" dirty="0">
                  <a:solidFill>
                    <a:schemeClr val="tx1">
                      <a:lumMod val="65000"/>
                      <a:lumOff val="35000"/>
                    </a:schemeClr>
                  </a:solidFill>
                </a:rPr>
                <a:t>프랑스</a:t>
              </a:r>
              <a:r>
                <a:rPr lang="en-US" altLang="ko-KR" dirty="0">
                  <a:solidFill>
                    <a:schemeClr val="tx1">
                      <a:lumMod val="65000"/>
                      <a:lumOff val="35000"/>
                    </a:schemeClr>
                  </a:solidFill>
                </a:rPr>
                <a:t>) =</a:t>
              </a:r>
              <a:r>
                <a:rPr lang="en-US" altLang="ko-KR" dirty="0" smtClean="0">
                  <a:solidFill>
                    <a:schemeClr val="tx1">
                      <a:lumMod val="65000"/>
                      <a:lumOff val="35000"/>
                    </a:schemeClr>
                  </a:solidFill>
                </a:rPr>
                <a:t>1, </a:t>
              </a:r>
              <a:r>
                <a:rPr lang="ko-KR" altLang="en-US" dirty="0" err="1" smtClean="0">
                  <a:solidFill>
                    <a:schemeClr val="tx1">
                      <a:lumMod val="65000"/>
                      <a:lumOff val="35000"/>
                    </a:schemeClr>
                  </a:solidFill>
                </a:rPr>
                <a:t>퀸즈타운</a:t>
              </a:r>
              <a:r>
                <a:rPr lang="en-US" altLang="ko-KR" dirty="0">
                  <a:solidFill>
                    <a:schemeClr val="tx1">
                      <a:lumMod val="65000"/>
                      <a:lumOff val="35000"/>
                    </a:schemeClr>
                  </a:solidFill>
                </a:rPr>
                <a:t>(</a:t>
              </a:r>
              <a:r>
                <a:rPr lang="ko-KR" altLang="en-US" dirty="0" smtClean="0">
                  <a:solidFill>
                    <a:schemeClr val="tx1">
                      <a:lumMod val="65000"/>
                      <a:lumOff val="35000"/>
                    </a:schemeClr>
                  </a:solidFill>
                </a:rPr>
                <a:t>영국</a:t>
              </a:r>
              <a:r>
                <a:rPr lang="en-US" altLang="ko-KR" dirty="0" smtClean="0">
                  <a:solidFill>
                    <a:schemeClr val="tx1">
                      <a:lumMod val="65000"/>
                      <a:lumOff val="35000"/>
                    </a:schemeClr>
                  </a:solidFill>
                </a:rPr>
                <a:t>) = 2</a:t>
              </a:r>
            </a:p>
            <a:p>
              <a:pPr marL="285750" indent="-285750">
                <a:lnSpc>
                  <a:spcPct val="150000"/>
                </a:lnSpc>
                <a:buFont typeface="Arial" panose="020B0604020202020204" pitchFamily="34" charset="0"/>
                <a:buChar char="•"/>
              </a:pPr>
              <a:r>
                <a:rPr lang="en-US" altLang="ko-KR" dirty="0" smtClean="0">
                  <a:solidFill>
                    <a:schemeClr val="tx1">
                      <a:lumMod val="65000"/>
                      <a:lumOff val="35000"/>
                    </a:schemeClr>
                  </a:solidFill>
                </a:rPr>
                <a:t>Title </a:t>
              </a:r>
              <a:r>
                <a:rPr lang="ko-KR" altLang="en-US" dirty="0" smtClean="0">
                  <a:solidFill>
                    <a:schemeClr val="tx1">
                      <a:lumMod val="65000"/>
                      <a:lumOff val="35000"/>
                    </a:schemeClr>
                  </a:solidFill>
                </a:rPr>
                <a:t>컬럼 </a:t>
              </a:r>
              <a:r>
                <a:rPr lang="en-US" altLang="ko-KR" dirty="0">
                  <a:solidFill>
                    <a:schemeClr val="tx1">
                      <a:lumMod val="65000"/>
                      <a:lumOff val="35000"/>
                    </a:schemeClr>
                  </a:solidFill>
                </a:rPr>
                <a:t>: "</a:t>
              </a:r>
              <a:r>
                <a:rPr lang="en-US" altLang="ko-KR" dirty="0" err="1" smtClean="0">
                  <a:solidFill>
                    <a:schemeClr val="tx1">
                      <a:lumMod val="65000"/>
                      <a:lumOff val="35000"/>
                    </a:schemeClr>
                  </a:solidFill>
                </a:rPr>
                <a:t>Mr</a:t>
              </a:r>
              <a:r>
                <a:rPr lang="en-US" altLang="ko-KR" dirty="0" smtClean="0">
                  <a:solidFill>
                    <a:schemeClr val="tx1">
                      <a:lumMod val="65000"/>
                      <a:lumOff val="35000"/>
                    </a:schemeClr>
                  </a:solidFill>
                </a:rPr>
                <a:t>“= </a:t>
              </a:r>
              <a:r>
                <a:rPr lang="en-US" altLang="ko-KR" dirty="0">
                  <a:solidFill>
                    <a:schemeClr val="tx1">
                      <a:lumMod val="65000"/>
                      <a:lumOff val="35000"/>
                    </a:schemeClr>
                  </a:solidFill>
                </a:rPr>
                <a:t>1, "</a:t>
              </a:r>
              <a:r>
                <a:rPr lang="en-US" altLang="ko-KR" dirty="0" smtClean="0">
                  <a:solidFill>
                    <a:schemeClr val="tx1">
                      <a:lumMod val="65000"/>
                      <a:lumOff val="35000"/>
                    </a:schemeClr>
                  </a:solidFill>
                </a:rPr>
                <a:t>Miss“= </a:t>
              </a:r>
              <a:r>
                <a:rPr lang="en-US" altLang="ko-KR" dirty="0">
                  <a:solidFill>
                    <a:schemeClr val="tx1">
                      <a:lumMod val="65000"/>
                      <a:lumOff val="35000"/>
                    </a:schemeClr>
                  </a:solidFill>
                </a:rPr>
                <a:t>2, "</a:t>
              </a:r>
              <a:r>
                <a:rPr lang="en-US" altLang="ko-KR" dirty="0" err="1" smtClean="0">
                  <a:solidFill>
                    <a:schemeClr val="tx1">
                      <a:lumMod val="65000"/>
                      <a:lumOff val="35000"/>
                    </a:schemeClr>
                  </a:solidFill>
                </a:rPr>
                <a:t>Mrs</a:t>
              </a:r>
              <a:r>
                <a:rPr lang="en-US" altLang="ko-KR" dirty="0" smtClean="0">
                  <a:solidFill>
                    <a:schemeClr val="tx1">
                      <a:lumMod val="65000"/>
                      <a:lumOff val="35000"/>
                    </a:schemeClr>
                  </a:solidFill>
                </a:rPr>
                <a:t>“= 3, </a:t>
              </a:r>
              <a:r>
                <a:rPr lang="en-US" altLang="ko-KR" dirty="0">
                  <a:solidFill>
                    <a:schemeClr val="tx1">
                      <a:lumMod val="65000"/>
                      <a:lumOff val="35000"/>
                    </a:schemeClr>
                  </a:solidFill>
                </a:rPr>
                <a:t>"</a:t>
              </a:r>
              <a:r>
                <a:rPr lang="en-US" altLang="ko-KR" dirty="0" smtClean="0">
                  <a:solidFill>
                    <a:schemeClr val="tx1">
                      <a:lumMod val="65000"/>
                      <a:lumOff val="35000"/>
                    </a:schemeClr>
                  </a:solidFill>
                </a:rPr>
                <a:t>Master“= </a:t>
              </a:r>
              <a:r>
                <a:rPr lang="en-US" altLang="ko-KR" dirty="0">
                  <a:solidFill>
                    <a:schemeClr val="tx1">
                      <a:lumMod val="65000"/>
                      <a:lumOff val="35000"/>
                    </a:schemeClr>
                  </a:solidFill>
                </a:rPr>
                <a:t>4, "</a:t>
              </a:r>
              <a:r>
                <a:rPr lang="en-US" altLang="ko-KR" dirty="0" smtClean="0">
                  <a:solidFill>
                    <a:schemeClr val="tx1">
                      <a:lumMod val="65000"/>
                      <a:lumOff val="35000"/>
                    </a:schemeClr>
                  </a:solidFill>
                </a:rPr>
                <a:t>Rare“= 5</a:t>
              </a:r>
            </a:p>
            <a:p>
              <a:pPr marL="285750" indent="-285750">
                <a:lnSpc>
                  <a:spcPct val="150000"/>
                </a:lnSpc>
                <a:buFont typeface="Arial" panose="020B0604020202020204" pitchFamily="34" charset="0"/>
                <a:buChar char="•"/>
              </a:pPr>
              <a:r>
                <a:rPr lang="en-US" altLang="ko-KR" dirty="0" smtClean="0">
                  <a:solidFill>
                    <a:schemeClr val="tx1">
                      <a:lumMod val="65000"/>
                      <a:lumOff val="35000"/>
                    </a:schemeClr>
                  </a:solidFill>
                </a:rPr>
                <a:t>Age </a:t>
              </a:r>
              <a:r>
                <a:rPr lang="ko-KR" altLang="en-US" dirty="0" smtClean="0">
                  <a:solidFill>
                    <a:schemeClr val="tx1">
                      <a:lumMod val="65000"/>
                      <a:lumOff val="35000"/>
                    </a:schemeClr>
                  </a:solidFill>
                </a:rPr>
                <a:t>컬럼 </a:t>
              </a:r>
              <a:r>
                <a:rPr lang="en-US" altLang="ko-KR" dirty="0" smtClean="0">
                  <a:solidFill>
                    <a:schemeClr val="tx1">
                      <a:lumMod val="65000"/>
                      <a:lumOff val="35000"/>
                    </a:schemeClr>
                  </a:solidFill>
                </a:rPr>
                <a:t>: train[‘Age].max()=80 </a:t>
              </a:r>
              <a:r>
                <a:rPr lang="ko-KR" altLang="en-US" dirty="0" smtClean="0">
                  <a:solidFill>
                    <a:schemeClr val="tx1">
                      <a:lumMod val="65000"/>
                      <a:lumOff val="35000"/>
                    </a:schemeClr>
                  </a:solidFill>
                </a:rPr>
                <a:t>을 </a:t>
              </a:r>
              <a:r>
                <a:rPr lang="en-US" altLang="ko-KR" dirty="0" smtClean="0">
                  <a:solidFill>
                    <a:schemeClr val="tx1">
                      <a:lumMod val="65000"/>
                      <a:lumOff val="35000"/>
                    </a:schemeClr>
                  </a:solidFill>
                </a:rPr>
                <a:t>5</a:t>
              </a:r>
              <a:r>
                <a:rPr lang="ko-KR" altLang="en-US" dirty="0" smtClean="0">
                  <a:solidFill>
                    <a:schemeClr val="tx1">
                      <a:lumMod val="65000"/>
                      <a:lumOff val="35000"/>
                    </a:schemeClr>
                  </a:solidFill>
                </a:rPr>
                <a:t>구간 으로 나눠서 정규화 </a:t>
              </a:r>
              <a:r>
                <a:rPr lang="en-US" altLang="ko-KR" dirty="0" smtClean="0">
                  <a:solidFill>
                    <a:schemeClr val="tx1">
                      <a:lumMod val="65000"/>
                      <a:lumOff val="35000"/>
                    </a:schemeClr>
                  </a:solidFill>
                </a:rPr>
                <a:t>(80/5=16)</a:t>
              </a:r>
            </a:p>
            <a:p>
              <a:pPr marL="285750" indent="-285750">
                <a:lnSpc>
                  <a:spcPct val="150000"/>
                </a:lnSpc>
                <a:buFont typeface="Arial" panose="020B0604020202020204" pitchFamily="34" charset="0"/>
                <a:buChar char="•"/>
              </a:pPr>
              <a:r>
                <a:rPr lang="en-US" altLang="ko-KR" dirty="0" smtClean="0">
                  <a:solidFill>
                    <a:schemeClr val="tx1">
                      <a:lumMod val="65000"/>
                      <a:lumOff val="35000"/>
                    </a:schemeClr>
                  </a:solidFill>
                </a:rPr>
                <a:t>Fare </a:t>
              </a:r>
              <a:r>
                <a:rPr lang="ko-KR" altLang="en-US" dirty="0" smtClean="0">
                  <a:solidFill>
                    <a:schemeClr val="tx1">
                      <a:lumMod val="65000"/>
                      <a:lumOff val="35000"/>
                    </a:schemeClr>
                  </a:solidFill>
                </a:rPr>
                <a:t>컬럼 </a:t>
              </a:r>
              <a:r>
                <a:rPr lang="en-US" altLang="ko-KR" dirty="0" smtClean="0">
                  <a:solidFill>
                    <a:schemeClr val="tx1">
                      <a:lumMod val="65000"/>
                      <a:lumOff val="35000"/>
                    </a:schemeClr>
                  </a:solidFill>
                </a:rPr>
                <a:t>: </a:t>
              </a:r>
              <a:r>
                <a:rPr lang="en-US" altLang="ko-KR" dirty="0" err="1" smtClean="0">
                  <a:solidFill>
                    <a:schemeClr val="tx1">
                      <a:lumMod val="65000"/>
                      <a:lumOff val="35000"/>
                    </a:schemeClr>
                  </a:solidFill>
                </a:rPr>
                <a:t>pd.qcut</a:t>
              </a:r>
              <a:r>
                <a:rPr lang="en-US" altLang="ko-KR" dirty="0" smtClean="0">
                  <a:solidFill>
                    <a:schemeClr val="tx1">
                      <a:lumMod val="65000"/>
                      <a:lumOff val="35000"/>
                    </a:schemeClr>
                  </a:solidFill>
                </a:rPr>
                <a:t>() </a:t>
              </a:r>
              <a:r>
                <a:rPr lang="ko-KR" altLang="en-US" dirty="0" smtClean="0">
                  <a:solidFill>
                    <a:schemeClr val="tx1">
                      <a:lumMod val="65000"/>
                      <a:lumOff val="35000"/>
                    </a:schemeClr>
                  </a:solidFill>
                </a:rPr>
                <a:t>활용 </a:t>
              </a:r>
              <a:r>
                <a:rPr lang="en-US" altLang="ko-KR" dirty="0" smtClean="0">
                  <a:solidFill>
                    <a:schemeClr val="tx1">
                      <a:lumMod val="65000"/>
                      <a:lumOff val="35000"/>
                    </a:schemeClr>
                  </a:solidFill>
                </a:rPr>
                <a:t>4</a:t>
              </a:r>
              <a:r>
                <a:rPr lang="ko-KR" altLang="en-US" dirty="0" smtClean="0">
                  <a:solidFill>
                    <a:schemeClr val="tx1">
                      <a:lumMod val="65000"/>
                      <a:lumOff val="35000"/>
                    </a:schemeClr>
                  </a:solidFill>
                </a:rPr>
                <a:t>구간으로 나눠서 정규화</a:t>
              </a:r>
              <a:endParaRPr lang="en-US" altLang="ko-KR" dirty="0" smtClean="0">
                <a:solidFill>
                  <a:schemeClr val="tx1">
                    <a:lumMod val="65000"/>
                    <a:lumOff val="35000"/>
                  </a:schemeClr>
                </a:solidFill>
              </a:endParaRPr>
            </a:p>
            <a:p>
              <a:pPr marL="285750" indent="-285750">
                <a:lnSpc>
                  <a:spcPct val="150000"/>
                </a:lnSpc>
                <a:buFont typeface="Arial" panose="020B0604020202020204" pitchFamily="34" charset="0"/>
                <a:buChar char="•"/>
              </a:pPr>
              <a:r>
                <a:rPr lang="en-US" altLang="ko-KR" dirty="0" err="1" smtClean="0">
                  <a:solidFill>
                    <a:schemeClr val="tx1">
                      <a:lumMod val="65000"/>
                      <a:lumOff val="35000"/>
                    </a:schemeClr>
                  </a:solidFill>
                </a:rPr>
                <a:t>SibSp</a:t>
              </a:r>
              <a:r>
                <a:rPr lang="ko-KR" altLang="en-US" dirty="0" smtClean="0">
                  <a:solidFill>
                    <a:schemeClr val="tx1">
                      <a:lumMod val="65000"/>
                      <a:lumOff val="35000"/>
                    </a:schemeClr>
                  </a:solidFill>
                </a:rPr>
                <a:t> </a:t>
              </a:r>
              <a:r>
                <a:rPr lang="en-US" altLang="ko-KR" dirty="0" smtClean="0">
                  <a:solidFill>
                    <a:schemeClr val="tx1">
                      <a:lumMod val="65000"/>
                      <a:lumOff val="35000"/>
                    </a:schemeClr>
                  </a:solidFill>
                </a:rPr>
                <a:t>&amp; Parch </a:t>
              </a:r>
              <a:r>
                <a:rPr lang="ko-KR" altLang="en-US" dirty="0" smtClean="0">
                  <a:solidFill>
                    <a:schemeClr val="tx1">
                      <a:lumMod val="65000"/>
                      <a:lumOff val="35000"/>
                    </a:schemeClr>
                  </a:solidFill>
                </a:rPr>
                <a:t>컬럼 </a:t>
              </a:r>
              <a:r>
                <a:rPr lang="en-US" altLang="ko-KR" dirty="0" smtClean="0">
                  <a:solidFill>
                    <a:schemeClr val="tx1">
                      <a:lumMod val="65000"/>
                      <a:lumOff val="35000"/>
                    </a:schemeClr>
                  </a:solidFill>
                </a:rPr>
                <a:t>: </a:t>
              </a:r>
              <a:r>
                <a:rPr lang="en-US" altLang="ko-KR" dirty="0" err="1" smtClean="0">
                  <a:solidFill>
                    <a:schemeClr val="tx1">
                      <a:lumMod val="65000"/>
                      <a:lumOff val="35000"/>
                    </a:schemeClr>
                  </a:solidFill>
                </a:rPr>
                <a:t>IsAlone</a:t>
              </a:r>
              <a:r>
                <a:rPr lang="en-US" altLang="ko-KR" dirty="0" smtClean="0">
                  <a:solidFill>
                    <a:schemeClr val="tx1">
                      <a:lumMod val="65000"/>
                      <a:lumOff val="35000"/>
                    </a:schemeClr>
                  </a:solidFill>
                </a:rPr>
                <a:t> </a:t>
              </a:r>
              <a:r>
                <a:rPr lang="ko-KR" altLang="en-US" dirty="0" smtClean="0">
                  <a:solidFill>
                    <a:schemeClr val="tx1">
                      <a:lumMod val="65000"/>
                      <a:lumOff val="35000"/>
                    </a:schemeClr>
                  </a:solidFill>
                </a:rPr>
                <a:t>새 컬럼 추가</a:t>
              </a:r>
              <a:r>
                <a:rPr lang="en-US" altLang="ko-KR" dirty="0" smtClean="0">
                  <a:solidFill>
                    <a:schemeClr val="tx1">
                      <a:lumMod val="65000"/>
                      <a:lumOff val="35000"/>
                    </a:schemeClr>
                  </a:solidFill>
                </a:rPr>
                <a:t>, </a:t>
              </a:r>
              <a:r>
                <a:rPr lang="ko-KR" altLang="en-US" dirty="0" smtClean="0">
                  <a:solidFill>
                    <a:schemeClr val="tx1">
                      <a:lumMod val="65000"/>
                      <a:lumOff val="35000"/>
                    </a:schemeClr>
                  </a:solidFill>
                </a:rPr>
                <a:t>동반가족없이 승선</a:t>
              </a:r>
              <a:r>
                <a:rPr lang="en-US" altLang="ko-KR" dirty="0" smtClean="0">
                  <a:solidFill>
                    <a:schemeClr val="tx1">
                      <a:lumMod val="65000"/>
                      <a:lumOff val="35000"/>
                    </a:schemeClr>
                  </a:solidFill>
                </a:rPr>
                <a:t>=1(</a:t>
              </a:r>
              <a:r>
                <a:rPr lang="ko-KR" altLang="en-US" dirty="0" smtClean="0">
                  <a:solidFill>
                    <a:schemeClr val="tx1">
                      <a:lumMod val="65000"/>
                      <a:lumOff val="35000"/>
                    </a:schemeClr>
                  </a:solidFill>
                </a:rPr>
                <a:t>혼자</a:t>
              </a:r>
              <a:r>
                <a:rPr lang="en-US" altLang="ko-KR" dirty="0" smtClean="0">
                  <a:solidFill>
                    <a:schemeClr val="tx1">
                      <a:lumMod val="65000"/>
                      <a:lumOff val="35000"/>
                    </a:schemeClr>
                  </a:solidFill>
                </a:rPr>
                <a:t>), </a:t>
              </a:r>
              <a:r>
                <a:rPr lang="ko-KR" altLang="en-US" dirty="0" smtClean="0">
                  <a:solidFill>
                    <a:schemeClr val="tx1">
                      <a:lumMod val="65000"/>
                      <a:lumOff val="35000"/>
                    </a:schemeClr>
                  </a:solidFill>
                </a:rPr>
                <a:t>아니면</a:t>
              </a:r>
              <a:r>
                <a:rPr lang="en-US" altLang="ko-KR" dirty="0" smtClean="0">
                  <a:solidFill>
                    <a:schemeClr val="tx1">
                      <a:lumMod val="65000"/>
                      <a:lumOff val="35000"/>
                    </a:schemeClr>
                  </a:solidFill>
                </a:rPr>
                <a:t>=0</a:t>
              </a:r>
            </a:p>
          </p:txBody>
        </p:sp>
        <p:sp>
          <p:nvSpPr>
            <p:cNvPr id="28" name="TextBox 27">
              <a:extLst>
                <a:ext uri="{FF2B5EF4-FFF2-40B4-BE49-F238E27FC236}">
                  <a16:creationId xmlns:a16="http://schemas.microsoft.com/office/drawing/2014/main" id="{F81F6E33-97E3-4626-AD46-5BBC15776CC2}"/>
                </a:ext>
              </a:extLst>
            </p:cNvPr>
            <p:cNvSpPr txBox="1"/>
            <p:nvPr/>
          </p:nvSpPr>
          <p:spPr>
            <a:xfrm>
              <a:off x="3042618" y="2802190"/>
              <a:ext cx="4393174"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a:t>
              </a:r>
              <a:r>
                <a:rPr lang="ko-KR" altLang="en-US" sz="2400" b="1" dirty="0" smtClean="0">
                  <a:solidFill>
                    <a:schemeClr val="tx2">
                      <a:lumMod val="60000"/>
                      <a:lumOff val="40000"/>
                    </a:schemeClr>
                  </a:solidFill>
                  <a:effectLst>
                    <a:outerShdw blurRad="38100" dist="38100" dir="2700000" algn="tl">
                      <a:srgbClr val="000000">
                        <a:alpha val="43137"/>
                      </a:srgbClr>
                    </a:outerShdw>
                  </a:effectLst>
                </a:rPr>
                <a:t>데이터 정제</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grpSp>
      <p:grpSp>
        <p:nvGrpSpPr>
          <p:cNvPr id="7" name="그룹 6"/>
          <p:cNvGrpSpPr/>
          <p:nvPr/>
        </p:nvGrpSpPr>
        <p:grpSpPr>
          <a:xfrm>
            <a:off x="1659698" y="1369058"/>
            <a:ext cx="10379902" cy="5186113"/>
            <a:chOff x="1659698" y="1369058"/>
            <a:chExt cx="10379902" cy="5186113"/>
          </a:xfrm>
        </p:grpSpPr>
        <p:pic>
          <p:nvPicPr>
            <p:cNvPr id="3" name="그림 2"/>
            <p:cNvPicPr>
              <a:picLocks noChangeAspect="1"/>
            </p:cNvPicPr>
            <p:nvPr/>
          </p:nvPicPr>
          <p:blipFill>
            <a:blip r:embed="rId5"/>
            <a:stretch>
              <a:fillRect/>
            </a:stretch>
          </p:blipFill>
          <p:spPr>
            <a:xfrm>
              <a:off x="1659698" y="1845922"/>
              <a:ext cx="10379902" cy="4709249"/>
            </a:xfrm>
            <a:prstGeom prst="rect">
              <a:avLst/>
            </a:prstGeom>
          </p:spPr>
        </p:pic>
        <p:sp>
          <p:nvSpPr>
            <p:cNvPr id="29" name="TextBox 28">
              <a:extLst>
                <a:ext uri="{FF2B5EF4-FFF2-40B4-BE49-F238E27FC236}">
                  <a16:creationId xmlns:a16="http://schemas.microsoft.com/office/drawing/2014/main" id="{F81F6E33-97E3-4626-AD46-5BBC15776CC2}"/>
                </a:ext>
              </a:extLst>
            </p:cNvPr>
            <p:cNvSpPr txBox="1"/>
            <p:nvPr/>
          </p:nvSpPr>
          <p:spPr>
            <a:xfrm>
              <a:off x="1659698" y="1369058"/>
              <a:ext cx="4393174" cy="461665"/>
            </a:xfrm>
            <a:prstGeom prst="rect">
              <a:avLst/>
            </a:prstGeom>
            <a:solidFill>
              <a:schemeClr val="bg1"/>
            </a:solid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a:t>
              </a:r>
              <a:r>
                <a:rPr lang="ko-KR" altLang="en-US" sz="2400" b="1" dirty="0" smtClean="0">
                  <a:solidFill>
                    <a:schemeClr val="tx2">
                      <a:lumMod val="60000"/>
                      <a:lumOff val="40000"/>
                    </a:schemeClr>
                  </a:solidFill>
                  <a:effectLst>
                    <a:outerShdw blurRad="38100" dist="38100" dir="2700000" algn="tl">
                      <a:srgbClr val="000000">
                        <a:alpha val="43137"/>
                      </a:srgbClr>
                    </a:outerShdw>
                  </a:effectLst>
                </a:rPr>
                <a:t>최종 데이터 형태</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4155404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3"/>
          <a:stretch>
            <a:fillRect/>
          </a:stretch>
        </p:blipFill>
        <p:spPr>
          <a:xfrm>
            <a:off x="6927657" y="1831297"/>
            <a:ext cx="4819015" cy="2409508"/>
          </a:xfrm>
          <a:prstGeom prst="rect">
            <a:avLst/>
          </a:prstGeom>
        </p:spPr>
      </p:pic>
      <p:pic>
        <p:nvPicPr>
          <p:cNvPr id="13" name="그림 12"/>
          <p:cNvPicPr>
            <a:picLocks noChangeAspect="1"/>
          </p:cNvPicPr>
          <p:nvPr/>
        </p:nvPicPr>
        <p:blipFill>
          <a:blip r:embed="rId4"/>
          <a:stretch>
            <a:fillRect/>
          </a:stretch>
        </p:blipFill>
        <p:spPr>
          <a:xfrm>
            <a:off x="6927655" y="4216092"/>
            <a:ext cx="4705545" cy="2328417"/>
          </a:xfrm>
          <a:prstGeom prst="rect">
            <a:avLst/>
          </a:prstGeom>
        </p:spPr>
      </p:pic>
      <p:pic>
        <p:nvPicPr>
          <p:cNvPr id="10" name="그림 9"/>
          <p:cNvPicPr>
            <a:picLocks noChangeAspect="1"/>
          </p:cNvPicPr>
          <p:nvPr/>
        </p:nvPicPr>
        <p:blipFill>
          <a:blip r:embed="rId5"/>
          <a:stretch>
            <a:fillRect/>
          </a:stretch>
        </p:blipFill>
        <p:spPr>
          <a:xfrm>
            <a:off x="6927656" y="1831297"/>
            <a:ext cx="4819015" cy="4769590"/>
          </a:xfrm>
          <a:prstGeom prst="rect">
            <a:avLst/>
          </a:prstGeom>
        </p:spPr>
      </p:pic>
      <p:pic>
        <p:nvPicPr>
          <p:cNvPr id="12" name="그림 11"/>
          <p:cNvPicPr>
            <a:picLocks noChangeAspect="1"/>
          </p:cNvPicPr>
          <p:nvPr/>
        </p:nvPicPr>
        <p:blipFill>
          <a:blip r:embed="rId6"/>
          <a:stretch>
            <a:fillRect/>
          </a:stretch>
        </p:blipFill>
        <p:spPr>
          <a:xfrm>
            <a:off x="6766560" y="1878128"/>
            <a:ext cx="5147622" cy="4806633"/>
          </a:xfrm>
          <a:prstGeom prst="rect">
            <a:avLst/>
          </a:prstGeom>
        </p:spPr>
      </p:pic>
      <p:cxnSp>
        <p:nvCxnSpPr>
          <p:cNvPr id="2" name="직선 연결선 1">
            <a:extLst>
              <a:ext uri="{FF2B5EF4-FFF2-40B4-BE49-F238E27FC236}">
                <a16:creationId xmlns:a16="http://schemas.microsoft.com/office/drawing/2014/main" id="{4EE595EB-F184-4D44-9347-FEBABFCAAC4D}"/>
              </a:ext>
            </a:extLst>
          </p:cNvPr>
          <p:cNvCxnSpPr>
            <a:cxnSpLocks/>
          </p:cNvCxnSpPr>
          <p:nvPr/>
        </p:nvCxnSpPr>
        <p:spPr>
          <a:xfrm>
            <a:off x="1498600" y="0"/>
            <a:ext cx="0" cy="6858000"/>
          </a:xfrm>
          <a:prstGeom prst="line">
            <a:avLst/>
          </a:prstGeom>
          <a:ln w="889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3F47952C-5A38-4A9C-B764-B3389758919C}"/>
              </a:ext>
            </a:extLst>
          </p:cNvPr>
          <p:cNvGrpSpPr/>
          <p:nvPr/>
        </p:nvGrpSpPr>
        <p:grpSpPr>
          <a:xfrm>
            <a:off x="1337500" y="869514"/>
            <a:ext cx="322198" cy="322198"/>
            <a:chOff x="1337501" y="3429000"/>
            <a:chExt cx="322198" cy="322198"/>
          </a:xfrm>
        </p:grpSpPr>
        <p:sp>
          <p:nvSpPr>
            <p:cNvPr id="5" name="타원 4">
              <a:extLst>
                <a:ext uri="{FF2B5EF4-FFF2-40B4-BE49-F238E27FC236}">
                  <a16:creationId xmlns:a16="http://schemas.microsoft.com/office/drawing/2014/main" id="{FFF4DA27-566C-4538-B1F0-AE522DD88535}"/>
                </a:ext>
              </a:extLst>
            </p:cNvPr>
            <p:cNvSpPr/>
            <p:nvPr/>
          </p:nvSpPr>
          <p:spPr>
            <a:xfrm>
              <a:off x="1337501" y="3429000"/>
              <a:ext cx="322198" cy="32219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타원 5">
              <a:extLst>
                <a:ext uri="{FF2B5EF4-FFF2-40B4-BE49-F238E27FC236}">
                  <a16:creationId xmlns:a16="http://schemas.microsoft.com/office/drawing/2014/main" id="{4E3BAFD6-D1FB-4EBA-8F71-02799AD8AFFA}"/>
                </a:ext>
              </a:extLst>
            </p:cNvPr>
            <p:cNvSpPr/>
            <p:nvPr/>
          </p:nvSpPr>
          <p:spPr>
            <a:xfrm>
              <a:off x="1390838" y="3482337"/>
              <a:ext cx="215523" cy="21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0" name="그룹 19"/>
          <p:cNvGrpSpPr/>
          <p:nvPr/>
        </p:nvGrpSpPr>
        <p:grpSpPr>
          <a:xfrm>
            <a:off x="-10759" y="-2716"/>
            <a:ext cx="12209926" cy="370578"/>
            <a:chOff x="-10759" y="-2716"/>
            <a:chExt cx="12209926" cy="370578"/>
          </a:xfrm>
        </p:grpSpPr>
        <p:sp>
          <p:nvSpPr>
            <p:cNvPr id="21" name="자유형 20"/>
            <p:cNvSpPr/>
            <p:nvPr/>
          </p:nvSpPr>
          <p:spPr>
            <a:xfrm>
              <a:off x="-10759" y="-2"/>
              <a:ext cx="6106757"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chemeClr val="tx1">
                    <a:lumMod val="65000"/>
                    <a:lumOff val="35000"/>
                  </a:schemeClr>
                </a:gs>
                <a:gs pos="34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latin typeface="+mn-ea"/>
              </a:endParaRPr>
            </a:p>
          </p:txBody>
        </p:sp>
        <p:sp>
          <p:nvSpPr>
            <p:cNvPr id="22" name="자유형 21"/>
            <p:cNvSpPr/>
            <p:nvPr/>
          </p:nvSpPr>
          <p:spPr>
            <a:xfrm rot="10800000">
              <a:off x="5999174" y="-5"/>
              <a:ext cx="6199993"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rgbClr val="6487CD"/>
                </a:gs>
                <a:gs pos="5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3" name="TextBox 22">
              <a:extLst>
                <a:ext uri="{FF2B5EF4-FFF2-40B4-BE49-F238E27FC236}">
                  <a16:creationId xmlns:a16="http://schemas.microsoft.com/office/drawing/2014/main" id="{A58722CA-5B68-4C8C-8E81-5B5FFD6F6F77}"/>
                </a:ext>
              </a:extLst>
            </p:cNvPr>
            <p:cNvSpPr txBox="1"/>
            <p:nvPr/>
          </p:nvSpPr>
          <p:spPr>
            <a:xfrm>
              <a:off x="-10759" y="0"/>
              <a:ext cx="1166934" cy="292068"/>
            </a:xfrm>
            <a:prstGeom prst="rect">
              <a:avLst/>
            </a:prstGeom>
            <a:noFill/>
          </p:spPr>
          <p:txBody>
            <a:bodyPr wrap="square" rtlCol="0">
              <a:spAutoFit/>
            </a:bodyPr>
            <a:lstStyle/>
            <a:p>
              <a:pPr algn="ctr">
                <a:lnSpc>
                  <a:spcPct val="120000"/>
                </a:lnSpc>
              </a:pPr>
              <a:r>
                <a:rPr lang="en-US" altLang="ko-KR" sz="1200" b="1" dirty="0" smtClean="0">
                  <a:solidFill>
                    <a:schemeClr val="bg2">
                      <a:lumMod val="50000"/>
                    </a:schemeClr>
                  </a:solidFill>
                  <a:latin typeface="+mj-lt"/>
                  <a:ea typeface="KoPub돋움체 Light" panose="00000300000000000000" pitchFamily="2" charset="-127"/>
                </a:rPr>
                <a:t>2019.08.28</a:t>
              </a:r>
              <a:endParaRPr lang="ko-KR" altLang="en-US" sz="1200" b="1" dirty="0">
                <a:solidFill>
                  <a:schemeClr val="bg2">
                    <a:lumMod val="50000"/>
                  </a:schemeClr>
                </a:solidFill>
                <a:latin typeface="+mj-lt"/>
                <a:ea typeface="KoPub돋움체 Light" panose="00000300000000000000" pitchFamily="2" charset="-127"/>
              </a:endParaRPr>
            </a:p>
          </p:txBody>
        </p:sp>
        <p:sp>
          <p:nvSpPr>
            <p:cNvPr id="24" name="TextBox 23">
              <a:extLst>
                <a:ext uri="{FF2B5EF4-FFF2-40B4-BE49-F238E27FC236}">
                  <a16:creationId xmlns:a16="http://schemas.microsoft.com/office/drawing/2014/main" id="{A58722CA-5B68-4C8C-8E81-5B5FFD6F6F77}"/>
                </a:ext>
              </a:extLst>
            </p:cNvPr>
            <p:cNvSpPr txBox="1"/>
            <p:nvPr/>
          </p:nvSpPr>
          <p:spPr>
            <a:xfrm>
              <a:off x="8964113" y="-2716"/>
              <a:ext cx="2354127" cy="313932"/>
            </a:xfrm>
            <a:prstGeom prst="rect">
              <a:avLst/>
            </a:prstGeom>
            <a:noFill/>
          </p:spPr>
          <p:txBody>
            <a:bodyPr wrap="square" rtlCol="0">
              <a:spAutoFit/>
            </a:bodyPr>
            <a:lstStyle/>
            <a:p>
              <a:pPr algn="ctr">
                <a:lnSpc>
                  <a:spcPct val="120000"/>
                </a:lnSpc>
              </a:pPr>
              <a:r>
                <a:rPr lang="ko-KR" altLang="en-US" sz="1200" b="1" dirty="0" smtClean="0">
                  <a:solidFill>
                    <a:schemeClr val="bg2">
                      <a:lumMod val="50000"/>
                    </a:schemeClr>
                  </a:solidFill>
                  <a:latin typeface="+mj-lt"/>
                  <a:ea typeface="KoPub돋움체 Light" panose="00000300000000000000" pitchFamily="2" charset="-127"/>
                </a:rPr>
                <a:t>인공지능 </a:t>
              </a:r>
              <a:r>
                <a:rPr lang="ko-KR" altLang="en-US" sz="1200" b="1" dirty="0" err="1" smtClean="0">
                  <a:solidFill>
                    <a:schemeClr val="bg2">
                      <a:lumMod val="50000"/>
                    </a:schemeClr>
                  </a:solidFill>
                  <a:latin typeface="+mj-lt"/>
                  <a:ea typeface="KoPub돋움체 Light" panose="00000300000000000000" pitchFamily="2" charset="-127"/>
                </a:rPr>
                <a:t>머신러닝</a:t>
              </a:r>
              <a:r>
                <a:rPr lang="ko-KR" altLang="en-US" sz="1200" b="1" dirty="0" smtClean="0">
                  <a:solidFill>
                    <a:schemeClr val="bg2">
                      <a:lumMod val="50000"/>
                    </a:schemeClr>
                  </a:solidFill>
                  <a:latin typeface="+mj-lt"/>
                  <a:ea typeface="KoPub돋움체 Light" panose="00000300000000000000" pitchFamily="2" charset="-127"/>
                </a:rPr>
                <a:t> 개발자 과정</a:t>
              </a:r>
              <a:endParaRPr lang="ko-KR" altLang="en-US" sz="1200" b="1" dirty="0">
                <a:solidFill>
                  <a:schemeClr val="bg2">
                    <a:lumMod val="50000"/>
                  </a:schemeClr>
                </a:solidFill>
                <a:latin typeface="+mj-lt"/>
                <a:ea typeface="KoPub돋움체 Light" panose="00000300000000000000" pitchFamily="2" charset="-127"/>
              </a:endParaRPr>
            </a:p>
          </p:txBody>
        </p:sp>
        <p:pic>
          <p:nvPicPr>
            <p:cNvPr id="25" name="그림 24"/>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920" y1="83333" x2="26074" y2="84444"/>
                          <a14:foregroundMark x1="27914" y1="83333" x2="27914" y2="85556"/>
                          <a14:foregroundMark x1="28221" y1="82222" x2="28528" y2="88889"/>
                          <a14:foregroundMark x1="27301" y1="88889" x2="27301" y2="88889"/>
                          <a14:foregroundMark x1="28834" y1="80000" x2="28834" y2="80000"/>
                          <a14:foregroundMark x1="22393" y1="76667" x2="22393" y2="76667"/>
                          <a14:foregroundMark x1="45092" y1="28889" x2="45092" y2="28889"/>
                          <a14:foregroundMark x1="50000" y1="35556" x2="50000" y2="35556"/>
                          <a14:foregroundMark x1="55828" y1="30000" x2="55828" y2="30000"/>
                          <a14:foregroundMark x1="62883" y1="32222" x2="62883" y2="32222"/>
                          <a14:foregroundMark x1="72699" y1="31111" x2="72699" y2="31111"/>
                          <a14:foregroundMark x1="77914" y1="35556" x2="77914" y2="35556"/>
                          <a14:foregroundMark x1="77607" y1="48889" x2="77607" y2="48889"/>
                          <a14:foregroundMark x1="81288" y1="31111" x2="81288" y2="31111"/>
                          <a14:foregroundMark x1="92638" y1="42222" x2="92638" y2="42222"/>
                          <a14:foregroundMark x1="96012" y1="35556" x2="96012" y2="35556"/>
                          <a14:foregroundMark x1="90798" y1="58889" x2="90798" y2="58889"/>
                          <a14:foregroundMark x1="46626" y1="62222" x2="46626" y2="62222"/>
                          <a14:foregroundMark x1="56442" y1="43333" x2="56442" y2="43333"/>
                          <a14:backgroundMark x1="11656" y1="17778" x2="11656" y2="17778"/>
                          <a14:backgroundMark x1="31595" y1="46667" x2="31595" y2="46667"/>
                          <a14:backgroundMark x1="44479" y1="38889" x2="44479" y2="38889"/>
                          <a14:backgroundMark x1="53988" y1="51111" x2="53988" y2="51111"/>
                          <a14:backgroundMark x1="57975" y1="51111" x2="57975" y2="51111"/>
                          <a14:backgroundMark x1="65337" y1="35556" x2="65337" y2="35556"/>
                          <a14:backgroundMark x1="69632" y1="56667" x2="69632" y2="56667"/>
                          <a14:backgroundMark x1="83742" y1="36667" x2="83742" y2="36667"/>
                          <a14:backgroundMark x1="86196" y1="83333" x2="86196" y2="83333"/>
                          <a14:backgroundMark x1="45092" y1="80000" x2="45092" y2="80000"/>
                          <a14:backgroundMark x1="46319" y1="83333" x2="46319" y2="83333"/>
                          <a14:backgroundMark x1="42025" y1="82222" x2="97853" y2="84444"/>
                        </a14:backgroundRemoval>
                      </a14:imgEffect>
                    </a14:imgLayer>
                  </a14:imgProps>
                </a:ext>
              </a:extLst>
            </a:blip>
            <a:stretch>
              <a:fillRect/>
            </a:stretch>
          </p:blipFill>
          <p:spPr>
            <a:xfrm>
              <a:off x="11216640" y="22797"/>
              <a:ext cx="975360" cy="269271"/>
            </a:xfrm>
            <a:prstGeom prst="rect">
              <a:avLst/>
            </a:prstGeom>
          </p:spPr>
        </p:pic>
      </p:grpSp>
      <p:sp>
        <p:nvSpPr>
          <p:cNvPr id="15" name="TextBox 14">
            <a:extLst>
              <a:ext uri="{FF2B5EF4-FFF2-40B4-BE49-F238E27FC236}">
                <a16:creationId xmlns:a16="http://schemas.microsoft.com/office/drawing/2014/main" id="{F81F6E33-97E3-4626-AD46-5BBC15776CC2}"/>
              </a:ext>
            </a:extLst>
          </p:cNvPr>
          <p:cNvSpPr txBox="1"/>
          <p:nvPr/>
        </p:nvSpPr>
        <p:spPr>
          <a:xfrm>
            <a:off x="1659698" y="707446"/>
            <a:ext cx="7121991" cy="646331"/>
          </a:xfrm>
          <a:prstGeom prst="rect">
            <a:avLst/>
          </a:prstGeom>
          <a:noFill/>
        </p:spPr>
        <p:txBody>
          <a:bodyPr wrap="square" rtlCol="0">
            <a:spAutoFit/>
          </a:bodyPr>
          <a:lstStyle/>
          <a:p>
            <a:r>
              <a:rPr lang="en-US" altLang="ko-KR" sz="3600" b="1" dirty="0" smtClean="0">
                <a:effectLst>
                  <a:outerShdw blurRad="38100" dist="38100" dir="2700000" algn="tl">
                    <a:srgbClr val="000000">
                      <a:alpha val="43137"/>
                    </a:srgbClr>
                  </a:outerShdw>
                </a:effectLst>
              </a:rPr>
              <a:t>4. </a:t>
            </a:r>
            <a:r>
              <a:rPr lang="ko-KR" altLang="en-US" sz="3600" b="1" dirty="0" smtClean="0">
                <a:effectLst>
                  <a:outerShdw blurRad="38100" dist="38100" dir="2700000" algn="tl">
                    <a:srgbClr val="000000">
                      <a:alpha val="43137"/>
                    </a:srgbClr>
                  </a:outerShdw>
                </a:effectLst>
              </a:rPr>
              <a:t>데이터 분석 및 패턴 특정</a:t>
            </a:r>
            <a:endParaRPr lang="ko-KR" altLang="en-US" sz="3600" b="1" dirty="0">
              <a:effectLst>
                <a:outerShdw blurRad="38100" dist="38100" dir="2700000" algn="tl">
                  <a:srgbClr val="000000">
                    <a:alpha val="43137"/>
                  </a:srgbClr>
                </a:outerShdw>
              </a:effectLst>
            </a:endParaRPr>
          </a:p>
        </p:txBody>
      </p:sp>
      <p:grpSp>
        <p:nvGrpSpPr>
          <p:cNvPr id="9" name="그룹 8"/>
          <p:cNvGrpSpPr/>
          <p:nvPr/>
        </p:nvGrpSpPr>
        <p:grpSpPr>
          <a:xfrm>
            <a:off x="1659698" y="2268177"/>
            <a:ext cx="5106862" cy="4393467"/>
            <a:chOff x="1659698" y="1353777"/>
            <a:chExt cx="6133022" cy="5276279"/>
          </a:xfrm>
        </p:grpSpPr>
        <p:pic>
          <p:nvPicPr>
            <p:cNvPr id="3" name="그림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9698" y="1353777"/>
              <a:ext cx="6133022" cy="5276279"/>
            </a:xfrm>
            <a:prstGeom prst="rect">
              <a:avLst/>
            </a:prstGeom>
          </p:spPr>
        </p:pic>
        <p:sp>
          <p:nvSpPr>
            <p:cNvPr id="7" name="직사각형 6"/>
            <p:cNvSpPr/>
            <p:nvPr/>
          </p:nvSpPr>
          <p:spPr>
            <a:xfrm>
              <a:off x="1659698" y="2225572"/>
              <a:ext cx="1095728" cy="440448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그림 10"/>
          <p:cNvPicPr>
            <a:picLocks noChangeAspect="1"/>
          </p:cNvPicPr>
          <p:nvPr/>
        </p:nvPicPr>
        <p:blipFill>
          <a:blip r:embed="rId10"/>
          <a:stretch>
            <a:fillRect/>
          </a:stretch>
        </p:blipFill>
        <p:spPr>
          <a:xfrm>
            <a:off x="1791778" y="1364613"/>
            <a:ext cx="4763700" cy="910927"/>
          </a:xfrm>
          <a:prstGeom prst="rect">
            <a:avLst/>
          </a:prstGeom>
        </p:spPr>
      </p:pic>
    </p:spTree>
    <p:extLst>
      <p:ext uri="{BB962C8B-B14F-4D97-AF65-F5344CB8AC3E}">
        <p14:creationId xmlns:p14="http://schemas.microsoft.com/office/powerpoint/2010/main" val="3637193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4EE595EB-F184-4D44-9347-FEBABFCAAC4D}"/>
              </a:ext>
            </a:extLst>
          </p:cNvPr>
          <p:cNvCxnSpPr>
            <a:cxnSpLocks/>
          </p:cNvCxnSpPr>
          <p:nvPr/>
        </p:nvCxnSpPr>
        <p:spPr>
          <a:xfrm>
            <a:off x="1498600" y="0"/>
            <a:ext cx="0" cy="6858000"/>
          </a:xfrm>
          <a:prstGeom prst="line">
            <a:avLst/>
          </a:prstGeom>
          <a:ln w="889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3F47952C-5A38-4A9C-B764-B3389758919C}"/>
              </a:ext>
            </a:extLst>
          </p:cNvPr>
          <p:cNvGrpSpPr/>
          <p:nvPr/>
        </p:nvGrpSpPr>
        <p:grpSpPr>
          <a:xfrm>
            <a:off x="1337500" y="869514"/>
            <a:ext cx="322198" cy="322198"/>
            <a:chOff x="1337501" y="3429000"/>
            <a:chExt cx="322198" cy="322198"/>
          </a:xfrm>
        </p:grpSpPr>
        <p:sp>
          <p:nvSpPr>
            <p:cNvPr id="5" name="타원 4">
              <a:extLst>
                <a:ext uri="{FF2B5EF4-FFF2-40B4-BE49-F238E27FC236}">
                  <a16:creationId xmlns:a16="http://schemas.microsoft.com/office/drawing/2014/main" id="{FFF4DA27-566C-4538-B1F0-AE522DD88535}"/>
                </a:ext>
              </a:extLst>
            </p:cNvPr>
            <p:cNvSpPr/>
            <p:nvPr/>
          </p:nvSpPr>
          <p:spPr>
            <a:xfrm>
              <a:off x="1337501" y="3429000"/>
              <a:ext cx="322198" cy="32219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타원 5">
              <a:extLst>
                <a:ext uri="{FF2B5EF4-FFF2-40B4-BE49-F238E27FC236}">
                  <a16:creationId xmlns:a16="http://schemas.microsoft.com/office/drawing/2014/main" id="{4E3BAFD6-D1FB-4EBA-8F71-02799AD8AFFA}"/>
                </a:ext>
              </a:extLst>
            </p:cNvPr>
            <p:cNvSpPr/>
            <p:nvPr/>
          </p:nvSpPr>
          <p:spPr>
            <a:xfrm>
              <a:off x="1390838" y="3482337"/>
              <a:ext cx="215523" cy="21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0" name="그룹 19"/>
          <p:cNvGrpSpPr/>
          <p:nvPr/>
        </p:nvGrpSpPr>
        <p:grpSpPr>
          <a:xfrm>
            <a:off x="-10759" y="-2716"/>
            <a:ext cx="12209926" cy="370578"/>
            <a:chOff x="-10759" y="-2716"/>
            <a:chExt cx="12209926" cy="370578"/>
          </a:xfrm>
        </p:grpSpPr>
        <p:sp>
          <p:nvSpPr>
            <p:cNvPr id="21" name="자유형 20"/>
            <p:cNvSpPr/>
            <p:nvPr/>
          </p:nvSpPr>
          <p:spPr>
            <a:xfrm>
              <a:off x="-10759" y="-2"/>
              <a:ext cx="6106757"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chemeClr val="tx1">
                    <a:lumMod val="65000"/>
                    <a:lumOff val="35000"/>
                  </a:schemeClr>
                </a:gs>
                <a:gs pos="34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latin typeface="+mn-ea"/>
              </a:endParaRPr>
            </a:p>
          </p:txBody>
        </p:sp>
        <p:sp>
          <p:nvSpPr>
            <p:cNvPr id="22" name="자유형 21"/>
            <p:cNvSpPr/>
            <p:nvPr/>
          </p:nvSpPr>
          <p:spPr>
            <a:xfrm rot="10800000">
              <a:off x="5999174" y="-5"/>
              <a:ext cx="6199993"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rgbClr val="6487CD"/>
                </a:gs>
                <a:gs pos="5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3" name="TextBox 22">
              <a:extLst>
                <a:ext uri="{FF2B5EF4-FFF2-40B4-BE49-F238E27FC236}">
                  <a16:creationId xmlns:a16="http://schemas.microsoft.com/office/drawing/2014/main" id="{A58722CA-5B68-4C8C-8E81-5B5FFD6F6F77}"/>
                </a:ext>
              </a:extLst>
            </p:cNvPr>
            <p:cNvSpPr txBox="1"/>
            <p:nvPr/>
          </p:nvSpPr>
          <p:spPr>
            <a:xfrm>
              <a:off x="-10759" y="0"/>
              <a:ext cx="1166934" cy="292068"/>
            </a:xfrm>
            <a:prstGeom prst="rect">
              <a:avLst/>
            </a:prstGeom>
            <a:noFill/>
          </p:spPr>
          <p:txBody>
            <a:bodyPr wrap="square" rtlCol="0">
              <a:spAutoFit/>
            </a:bodyPr>
            <a:lstStyle/>
            <a:p>
              <a:pPr algn="ctr">
                <a:lnSpc>
                  <a:spcPct val="120000"/>
                </a:lnSpc>
              </a:pPr>
              <a:r>
                <a:rPr lang="en-US" altLang="ko-KR" sz="1200" b="1" dirty="0" smtClean="0">
                  <a:solidFill>
                    <a:schemeClr val="bg2">
                      <a:lumMod val="50000"/>
                    </a:schemeClr>
                  </a:solidFill>
                  <a:latin typeface="+mj-lt"/>
                  <a:ea typeface="KoPub돋움체 Light" panose="00000300000000000000" pitchFamily="2" charset="-127"/>
                </a:rPr>
                <a:t>2019.08.28</a:t>
              </a:r>
              <a:endParaRPr lang="ko-KR" altLang="en-US" sz="1200" b="1" dirty="0">
                <a:solidFill>
                  <a:schemeClr val="bg2">
                    <a:lumMod val="50000"/>
                  </a:schemeClr>
                </a:solidFill>
                <a:latin typeface="+mj-lt"/>
                <a:ea typeface="KoPub돋움체 Light" panose="00000300000000000000" pitchFamily="2" charset="-127"/>
              </a:endParaRPr>
            </a:p>
          </p:txBody>
        </p:sp>
        <p:sp>
          <p:nvSpPr>
            <p:cNvPr id="24" name="TextBox 23">
              <a:extLst>
                <a:ext uri="{FF2B5EF4-FFF2-40B4-BE49-F238E27FC236}">
                  <a16:creationId xmlns:a16="http://schemas.microsoft.com/office/drawing/2014/main" id="{A58722CA-5B68-4C8C-8E81-5B5FFD6F6F77}"/>
                </a:ext>
              </a:extLst>
            </p:cNvPr>
            <p:cNvSpPr txBox="1"/>
            <p:nvPr/>
          </p:nvSpPr>
          <p:spPr>
            <a:xfrm>
              <a:off x="8964113" y="-2716"/>
              <a:ext cx="2354127" cy="313932"/>
            </a:xfrm>
            <a:prstGeom prst="rect">
              <a:avLst/>
            </a:prstGeom>
            <a:noFill/>
          </p:spPr>
          <p:txBody>
            <a:bodyPr wrap="square" rtlCol="0">
              <a:spAutoFit/>
            </a:bodyPr>
            <a:lstStyle/>
            <a:p>
              <a:pPr algn="ctr">
                <a:lnSpc>
                  <a:spcPct val="120000"/>
                </a:lnSpc>
              </a:pPr>
              <a:r>
                <a:rPr lang="ko-KR" altLang="en-US" sz="1200" b="1" dirty="0" smtClean="0">
                  <a:solidFill>
                    <a:schemeClr val="bg2">
                      <a:lumMod val="50000"/>
                    </a:schemeClr>
                  </a:solidFill>
                  <a:latin typeface="+mj-lt"/>
                  <a:ea typeface="KoPub돋움체 Light" panose="00000300000000000000" pitchFamily="2" charset="-127"/>
                </a:rPr>
                <a:t>인공지능 </a:t>
              </a:r>
              <a:r>
                <a:rPr lang="ko-KR" altLang="en-US" sz="1200" b="1" dirty="0" err="1" smtClean="0">
                  <a:solidFill>
                    <a:schemeClr val="bg2">
                      <a:lumMod val="50000"/>
                    </a:schemeClr>
                  </a:solidFill>
                  <a:latin typeface="+mj-lt"/>
                  <a:ea typeface="KoPub돋움체 Light" panose="00000300000000000000" pitchFamily="2" charset="-127"/>
                </a:rPr>
                <a:t>머신러닝</a:t>
              </a:r>
              <a:r>
                <a:rPr lang="ko-KR" altLang="en-US" sz="1200" b="1" dirty="0" smtClean="0">
                  <a:solidFill>
                    <a:schemeClr val="bg2">
                      <a:lumMod val="50000"/>
                    </a:schemeClr>
                  </a:solidFill>
                  <a:latin typeface="+mj-lt"/>
                  <a:ea typeface="KoPub돋움체 Light" panose="00000300000000000000" pitchFamily="2" charset="-127"/>
                </a:rPr>
                <a:t> 개발자 과정</a:t>
              </a:r>
              <a:endParaRPr lang="ko-KR" altLang="en-US" sz="1200" b="1" dirty="0">
                <a:solidFill>
                  <a:schemeClr val="bg2">
                    <a:lumMod val="50000"/>
                  </a:schemeClr>
                </a:solidFill>
                <a:latin typeface="+mj-lt"/>
                <a:ea typeface="KoPub돋움체 Light" panose="00000300000000000000" pitchFamily="2" charset="-127"/>
              </a:endParaRPr>
            </a:p>
          </p:txBody>
        </p:sp>
        <p:pic>
          <p:nvPicPr>
            <p:cNvPr id="25" name="그림 2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920" y1="83333" x2="26074" y2="84444"/>
                          <a14:foregroundMark x1="27914" y1="83333" x2="27914" y2="85556"/>
                          <a14:foregroundMark x1="28221" y1="82222" x2="28528" y2="88889"/>
                          <a14:foregroundMark x1="27301" y1="88889" x2="27301" y2="88889"/>
                          <a14:foregroundMark x1="28834" y1="80000" x2="28834" y2="80000"/>
                          <a14:foregroundMark x1="22393" y1="76667" x2="22393" y2="76667"/>
                          <a14:foregroundMark x1="45092" y1="28889" x2="45092" y2="28889"/>
                          <a14:foregroundMark x1="50000" y1="35556" x2="50000" y2="35556"/>
                          <a14:foregroundMark x1="55828" y1="30000" x2="55828" y2="30000"/>
                          <a14:foregroundMark x1="62883" y1="32222" x2="62883" y2="32222"/>
                          <a14:foregroundMark x1="72699" y1="31111" x2="72699" y2="31111"/>
                          <a14:foregroundMark x1="77914" y1="35556" x2="77914" y2="35556"/>
                          <a14:foregroundMark x1="77607" y1="48889" x2="77607" y2="48889"/>
                          <a14:foregroundMark x1="81288" y1="31111" x2="81288" y2="31111"/>
                          <a14:foregroundMark x1="92638" y1="42222" x2="92638" y2="42222"/>
                          <a14:foregroundMark x1="96012" y1="35556" x2="96012" y2="35556"/>
                          <a14:foregroundMark x1="90798" y1="58889" x2="90798" y2="58889"/>
                          <a14:foregroundMark x1="46626" y1="62222" x2="46626" y2="62222"/>
                          <a14:foregroundMark x1="56442" y1="43333" x2="56442" y2="43333"/>
                          <a14:backgroundMark x1="11656" y1="17778" x2="11656" y2="17778"/>
                          <a14:backgroundMark x1="31595" y1="46667" x2="31595" y2="46667"/>
                          <a14:backgroundMark x1="44479" y1="38889" x2="44479" y2="38889"/>
                          <a14:backgroundMark x1="53988" y1="51111" x2="53988" y2="51111"/>
                          <a14:backgroundMark x1="57975" y1="51111" x2="57975" y2="51111"/>
                          <a14:backgroundMark x1="65337" y1="35556" x2="65337" y2="35556"/>
                          <a14:backgroundMark x1="69632" y1="56667" x2="69632" y2="56667"/>
                          <a14:backgroundMark x1="83742" y1="36667" x2="83742" y2="36667"/>
                          <a14:backgroundMark x1="86196" y1="83333" x2="86196" y2="83333"/>
                          <a14:backgroundMark x1="45092" y1="80000" x2="45092" y2="80000"/>
                          <a14:backgroundMark x1="46319" y1="83333" x2="46319" y2="83333"/>
                          <a14:backgroundMark x1="42025" y1="82222" x2="97853" y2="84444"/>
                        </a14:backgroundRemoval>
                      </a14:imgEffect>
                    </a14:imgLayer>
                  </a14:imgProps>
                </a:ext>
              </a:extLst>
            </a:blip>
            <a:stretch>
              <a:fillRect/>
            </a:stretch>
          </p:blipFill>
          <p:spPr>
            <a:xfrm>
              <a:off x="11216640" y="22797"/>
              <a:ext cx="975360" cy="269271"/>
            </a:xfrm>
            <a:prstGeom prst="rect">
              <a:avLst/>
            </a:prstGeom>
          </p:spPr>
        </p:pic>
      </p:grpSp>
      <p:sp>
        <p:nvSpPr>
          <p:cNvPr id="15" name="TextBox 14">
            <a:extLst>
              <a:ext uri="{FF2B5EF4-FFF2-40B4-BE49-F238E27FC236}">
                <a16:creationId xmlns:a16="http://schemas.microsoft.com/office/drawing/2014/main" id="{F81F6E33-97E3-4626-AD46-5BBC15776CC2}"/>
              </a:ext>
            </a:extLst>
          </p:cNvPr>
          <p:cNvSpPr txBox="1"/>
          <p:nvPr/>
        </p:nvSpPr>
        <p:spPr>
          <a:xfrm>
            <a:off x="1659698" y="707446"/>
            <a:ext cx="7121991" cy="646331"/>
          </a:xfrm>
          <a:prstGeom prst="rect">
            <a:avLst/>
          </a:prstGeom>
          <a:noFill/>
        </p:spPr>
        <p:txBody>
          <a:bodyPr wrap="square" rtlCol="0">
            <a:spAutoFit/>
          </a:bodyPr>
          <a:lstStyle/>
          <a:p>
            <a:r>
              <a:rPr lang="en-US" altLang="ko-KR" sz="3600" b="1" dirty="0" smtClean="0">
                <a:effectLst>
                  <a:outerShdw blurRad="38100" dist="38100" dir="2700000" algn="tl">
                    <a:srgbClr val="000000">
                      <a:alpha val="43137"/>
                    </a:srgbClr>
                  </a:outerShdw>
                </a:effectLst>
              </a:rPr>
              <a:t>5. </a:t>
            </a:r>
            <a:r>
              <a:rPr lang="ko-KR" altLang="en-US" sz="3600" b="1" dirty="0" smtClean="0">
                <a:effectLst>
                  <a:outerShdw blurRad="38100" dist="38100" dir="2700000" algn="tl">
                    <a:srgbClr val="000000">
                      <a:alpha val="43137"/>
                    </a:srgbClr>
                  </a:outerShdw>
                </a:effectLst>
              </a:rPr>
              <a:t>데이터 모델</a:t>
            </a:r>
            <a:r>
              <a:rPr lang="ko-KR" altLang="en-US" sz="3600" b="1" dirty="0">
                <a:effectLst>
                  <a:outerShdw blurRad="38100" dist="38100" dir="2700000" algn="tl">
                    <a:srgbClr val="000000">
                      <a:alpha val="43137"/>
                    </a:srgbClr>
                  </a:outerShdw>
                </a:effectLst>
              </a:rPr>
              <a:t>링</a:t>
            </a:r>
          </a:p>
        </p:txBody>
      </p:sp>
      <p:pic>
        <p:nvPicPr>
          <p:cNvPr id="3" name="그림 2"/>
          <p:cNvPicPr>
            <a:picLocks noChangeAspect="1"/>
          </p:cNvPicPr>
          <p:nvPr/>
        </p:nvPicPr>
        <p:blipFill>
          <a:blip r:embed="rId5"/>
          <a:stretch>
            <a:fillRect/>
          </a:stretch>
        </p:blipFill>
        <p:spPr>
          <a:xfrm>
            <a:off x="1741170" y="3817620"/>
            <a:ext cx="4761230" cy="1815433"/>
          </a:xfrm>
          <a:prstGeom prst="rect">
            <a:avLst/>
          </a:prstGeom>
        </p:spPr>
      </p:pic>
      <p:sp>
        <p:nvSpPr>
          <p:cNvPr id="7" name="TextBox 6">
            <a:hlinkClick r:id="rId6" action="ppaction://hlinkfile"/>
          </p:cNvPr>
          <p:cNvSpPr txBox="1"/>
          <p:nvPr/>
        </p:nvSpPr>
        <p:spPr>
          <a:xfrm>
            <a:off x="1741170" y="5633053"/>
            <a:ext cx="2342181" cy="369332"/>
          </a:xfrm>
          <a:prstGeom prst="rect">
            <a:avLst/>
          </a:prstGeom>
          <a:noFill/>
        </p:spPr>
        <p:txBody>
          <a:bodyPr wrap="square" rtlCol="0">
            <a:spAutoFit/>
          </a:bodyPr>
          <a:lstStyle/>
          <a:p>
            <a:r>
              <a:rPr lang="en-US" altLang="ko-KR" u="sng" dirty="0" smtClean="0">
                <a:solidFill>
                  <a:srgbClr val="0000FF"/>
                </a:solidFill>
              </a:rPr>
              <a:t>Decision_Tree.jpg</a:t>
            </a:r>
            <a:endParaRPr lang="ko-KR" altLang="en-US" u="sng" dirty="0">
              <a:solidFill>
                <a:srgbClr val="0000FF"/>
              </a:solidFill>
            </a:endParaRPr>
          </a:p>
        </p:txBody>
      </p:sp>
      <p:pic>
        <p:nvPicPr>
          <p:cNvPr id="8" name="그림 7"/>
          <p:cNvPicPr>
            <a:picLocks noChangeAspect="1"/>
          </p:cNvPicPr>
          <p:nvPr/>
        </p:nvPicPr>
        <p:blipFill>
          <a:blip r:embed="rId7"/>
          <a:stretch>
            <a:fillRect/>
          </a:stretch>
        </p:blipFill>
        <p:spPr>
          <a:xfrm>
            <a:off x="6911159" y="3784599"/>
            <a:ext cx="4897936" cy="1817973"/>
          </a:xfrm>
          <a:prstGeom prst="rect">
            <a:avLst/>
          </a:prstGeom>
        </p:spPr>
      </p:pic>
      <p:pic>
        <p:nvPicPr>
          <p:cNvPr id="9" name="그림 8"/>
          <p:cNvPicPr>
            <a:picLocks noChangeAspect="1"/>
          </p:cNvPicPr>
          <p:nvPr/>
        </p:nvPicPr>
        <p:blipFill>
          <a:blip r:embed="rId8"/>
          <a:stretch>
            <a:fillRect/>
          </a:stretch>
        </p:blipFill>
        <p:spPr>
          <a:xfrm>
            <a:off x="6961187" y="1724660"/>
            <a:ext cx="4802402" cy="1815433"/>
          </a:xfrm>
          <a:prstGeom prst="rect">
            <a:avLst/>
          </a:prstGeom>
        </p:spPr>
      </p:pic>
      <p:pic>
        <p:nvPicPr>
          <p:cNvPr id="10" name="그림 9"/>
          <p:cNvPicPr>
            <a:picLocks noChangeAspect="1"/>
          </p:cNvPicPr>
          <p:nvPr/>
        </p:nvPicPr>
        <p:blipFill>
          <a:blip r:embed="rId9"/>
          <a:stretch>
            <a:fillRect/>
          </a:stretch>
        </p:blipFill>
        <p:spPr>
          <a:xfrm>
            <a:off x="1688147" y="1724660"/>
            <a:ext cx="4867275" cy="1438275"/>
          </a:xfrm>
          <a:prstGeom prst="rect">
            <a:avLst/>
          </a:prstGeom>
        </p:spPr>
      </p:pic>
    </p:spTree>
    <p:extLst>
      <p:ext uri="{BB962C8B-B14F-4D97-AF65-F5344CB8AC3E}">
        <p14:creationId xmlns:p14="http://schemas.microsoft.com/office/powerpoint/2010/main" val="269166407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4EE595EB-F184-4D44-9347-FEBABFCAAC4D}"/>
              </a:ext>
            </a:extLst>
          </p:cNvPr>
          <p:cNvCxnSpPr>
            <a:cxnSpLocks/>
          </p:cNvCxnSpPr>
          <p:nvPr/>
        </p:nvCxnSpPr>
        <p:spPr>
          <a:xfrm>
            <a:off x="1498600" y="0"/>
            <a:ext cx="0" cy="6858000"/>
          </a:xfrm>
          <a:prstGeom prst="line">
            <a:avLst/>
          </a:prstGeom>
          <a:ln w="8890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3F47952C-5A38-4A9C-B764-B3389758919C}"/>
              </a:ext>
            </a:extLst>
          </p:cNvPr>
          <p:cNvGrpSpPr/>
          <p:nvPr/>
        </p:nvGrpSpPr>
        <p:grpSpPr>
          <a:xfrm>
            <a:off x="1337500" y="869514"/>
            <a:ext cx="322198" cy="322198"/>
            <a:chOff x="1337501" y="3429000"/>
            <a:chExt cx="322198" cy="322198"/>
          </a:xfrm>
        </p:grpSpPr>
        <p:sp>
          <p:nvSpPr>
            <p:cNvPr id="5" name="타원 4">
              <a:extLst>
                <a:ext uri="{FF2B5EF4-FFF2-40B4-BE49-F238E27FC236}">
                  <a16:creationId xmlns:a16="http://schemas.microsoft.com/office/drawing/2014/main" id="{FFF4DA27-566C-4538-B1F0-AE522DD88535}"/>
                </a:ext>
              </a:extLst>
            </p:cNvPr>
            <p:cNvSpPr/>
            <p:nvPr/>
          </p:nvSpPr>
          <p:spPr>
            <a:xfrm>
              <a:off x="1337501" y="3429000"/>
              <a:ext cx="322198" cy="32219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타원 5">
              <a:extLst>
                <a:ext uri="{FF2B5EF4-FFF2-40B4-BE49-F238E27FC236}">
                  <a16:creationId xmlns:a16="http://schemas.microsoft.com/office/drawing/2014/main" id="{4E3BAFD6-D1FB-4EBA-8F71-02799AD8AFFA}"/>
                </a:ext>
              </a:extLst>
            </p:cNvPr>
            <p:cNvSpPr/>
            <p:nvPr/>
          </p:nvSpPr>
          <p:spPr>
            <a:xfrm>
              <a:off x="1390838" y="3482337"/>
              <a:ext cx="215523" cy="21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0" name="그룹 19"/>
          <p:cNvGrpSpPr/>
          <p:nvPr/>
        </p:nvGrpSpPr>
        <p:grpSpPr>
          <a:xfrm>
            <a:off x="-10759" y="-2716"/>
            <a:ext cx="12209926" cy="370578"/>
            <a:chOff x="-10759" y="-2716"/>
            <a:chExt cx="12209926" cy="370578"/>
          </a:xfrm>
        </p:grpSpPr>
        <p:sp>
          <p:nvSpPr>
            <p:cNvPr id="21" name="자유형 20"/>
            <p:cNvSpPr/>
            <p:nvPr/>
          </p:nvSpPr>
          <p:spPr>
            <a:xfrm>
              <a:off x="-10759" y="-2"/>
              <a:ext cx="6106757"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chemeClr val="tx1">
                    <a:lumMod val="65000"/>
                    <a:lumOff val="35000"/>
                  </a:schemeClr>
                </a:gs>
                <a:gs pos="34000">
                  <a:schemeClr val="bg1">
                    <a:lumMod val="8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latin typeface="+mn-ea"/>
              </a:endParaRPr>
            </a:p>
          </p:txBody>
        </p:sp>
        <p:sp>
          <p:nvSpPr>
            <p:cNvPr id="22" name="자유형 21"/>
            <p:cNvSpPr/>
            <p:nvPr/>
          </p:nvSpPr>
          <p:spPr>
            <a:xfrm rot="10800000">
              <a:off x="5999174" y="-5"/>
              <a:ext cx="6199993" cy="367864"/>
            </a:xfrm>
            <a:custGeom>
              <a:avLst/>
              <a:gdLst>
                <a:gd name="connsiteX0" fmla="*/ 0 w 5904412"/>
                <a:gd name="connsiteY0" fmla="*/ 0 h 478971"/>
                <a:gd name="connsiteX1" fmla="*/ 5320937 w 5904412"/>
                <a:gd name="connsiteY1" fmla="*/ 0 h 478971"/>
                <a:gd name="connsiteX2" fmla="*/ 5904412 w 5904412"/>
                <a:gd name="connsiteY2" fmla="*/ 478971 h 478971"/>
                <a:gd name="connsiteX3" fmla="*/ 8709 w 5904412"/>
                <a:gd name="connsiteY3" fmla="*/ 478971 h 478971"/>
                <a:gd name="connsiteX4" fmla="*/ 0 w 5904412"/>
                <a:gd name="connsiteY4" fmla="*/ 0 h 47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412" h="478971">
                  <a:moveTo>
                    <a:pt x="0" y="0"/>
                  </a:moveTo>
                  <a:lnTo>
                    <a:pt x="5320937" y="0"/>
                  </a:lnTo>
                  <a:lnTo>
                    <a:pt x="5904412" y="478971"/>
                  </a:lnTo>
                  <a:lnTo>
                    <a:pt x="8709" y="478971"/>
                  </a:lnTo>
                  <a:lnTo>
                    <a:pt x="0" y="0"/>
                  </a:lnTo>
                  <a:close/>
                </a:path>
              </a:pathLst>
            </a:custGeom>
            <a:gradFill flip="none" rotWithShape="1">
              <a:gsLst>
                <a:gs pos="0">
                  <a:schemeClr val="accent1">
                    <a:alpha val="0"/>
                    <a:lumMod val="0"/>
                    <a:lumOff val="100000"/>
                  </a:schemeClr>
                </a:gs>
                <a:gs pos="100000">
                  <a:srgbClr val="6487CD"/>
                </a:gs>
                <a:gs pos="5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3" name="TextBox 22">
              <a:extLst>
                <a:ext uri="{FF2B5EF4-FFF2-40B4-BE49-F238E27FC236}">
                  <a16:creationId xmlns:a16="http://schemas.microsoft.com/office/drawing/2014/main" id="{A58722CA-5B68-4C8C-8E81-5B5FFD6F6F77}"/>
                </a:ext>
              </a:extLst>
            </p:cNvPr>
            <p:cNvSpPr txBox="1"/>
            <p:nvPr/>
          </p:nvSpPr>
          <p:spPr>
            <a:xfrm>
              <a:off x="-10759" y="0"/>
              <a:ext cx="1166934" cy="292068"/>
            </a:xfrm>
            <a:prstGeom prst="rect">
              <a:avLst/>
            </a:prstGeom>
            <a:noFill/>
          </p:spPr>
          <p:txBody>
            <a:bodyPr wrap="square" rtlCol="0">
              <a:spAutoFit/>
            </a:bodyPr>
            <a:lstStyle/>
            <a:p>
              <a:pPr algn="ctr">
                <a:lnSpc>
                  <a:spcPct val="120000"/>
                </a:lnSpc>
              </a:pPr>
              <a:r>
                <a:rPr lang="en-US" altLang="ko-KR" sz="1200" b="1" dirty="0" smtClean="0">
                  <a:solidFill>
                    <a:schemeClr val="bg2">
                      <a:lumMod val="50000"/>
                    </a:schemeClr>
                  </a:solidFill>
                  <a:latin typeface="+mj-lt"/>
                  <a:ea typeface="KoPub돋움체 Light" panose="00000300000000000000" pitchFamily="2" charset="-127"/>
                </a:rPr>
                <a:t>2019.08.28</a:t>
              </a:r>
              <a:endParaRPr lang="ko-KR" altLang="en-US" sz="1200" b="1" dirty="0">
                <a:solidFill>
                  <a:schemeClr val="bg2">
                    <a:lumMod val="50000"/>
                  </a:schemeClr>
                </a:solidFill>
                <a:latin typeface="+mj-lt"/>
                <a:ea typeface="KoPub돋움체 Light" panose="00000300000000000000" pitchFamily="2" charset="-127"/>
              </a:endParaRPr>
            </a:p>
          </p:txBody>
        </p:sp>
        <p:sp>
          <p:nvSpPr>
            <p:cNvPr id="24" name="TextBox 23">
              <a:extLst>
                <a:ext uri="{FF2B5EF4-FFF2-40B4-BE49-F238E27FC236}">
                  <a16:creationId xmlns:a16="http://schemas.microsoft.com/office/drawing/2014/main" id="{A58722CA-5B68-4C8C-8E81-5B5FFD6F6F77}"/>
                </a:ext>
              </a:extLst>
            </p:cNvPr>
            <p:cNvSpPr txBox="1"/>
            <p:nvPr/>
          </p:nvSpPr>
          <p:spPr>
            <a:xfrm>
              <a:off x="8964113" y="-2716"/>
              <a:ext cx="2354127" cy="313932"/>
            </a:xfrm>
            <a:prstGeom prst="rect">
              <a:avLst/>
            </a:prstGeom>
            <a:noFill/>
          </p:spPr>
          <p:txBody>
            <a:bodyPr wrap="square" rtlCol="0">
              <a:spAutoFit/>
            </a:bodyPr>
            <a:lstStyle/>
            <a:p>
              <a:pPr algn="ctr">
                <a:lnSpc>
                  <a:spcPct val="120000"/>
                </a:lnSpc>
              </a:pPr>
              <a:r>
                <a:rPr lang="ko-KR" altLang="en-US" sz="1200" b="1" dirty="0" smtClean="0">
                  <a:solidFill>
                    <a:schemeClr val="bg2">
                      <a:lumMod val="50000"/>
                    </a:schemeClr>
                  </a:solidFill>
                  <a:latin typeface="+mj-lt"/>
                  <a:ea typeface="KoPub돋움체 Light" panose="00000300000000000000" pitchFamily="2" charset="-127"/>
                </a:rPr>
                <a:t>인공지능 </a:t>
              </a:r>
              <a:r>
                <a:rPr lang="ko-KR" altLang="en-US" sz="1200" b="1" dirty="0" err="1" smtClean="0">
                  <a:solidFill>
                    <a:schemeClr val="bg2">
                      <a:lumMod val="50000"/>
                    </a:schemeClr>
                  </a:solidFill>
                  <a:latin typeface="+mj-lt"/>
                  <a:ea typeface="KoPub돋움체 Light" panose="00000300000000000000" pitchFamily="2" charset="-127"/>
                </a:rPr>
                <a:t>머신러닝</a:t>
              </a:r>
              <a:r>
                <a:rPr lang="ko-KR" altLang="en-US" sz="1200" b="1" dirty="0" smtClean="0">
                  <a:solidFill>
                    <a:schemeClr val="bg2">
                      <a:lumMod val="50000"/>
                    </a:schemeClr>
                  </a:solidFill>
                  <a:latin typeface="+mj-lt"/>
                  <a:ea typeface="KoPub돋움체 Light" panose="00000300000000000000" pitchFamily="2" charset="-127"/>
                </a:rPr>
                <a:t> 개발자 과정</a:t>
              </a:r>
              <a:endParaRPr lang="ko-KR" altLang="en-US" sz="1200" b="1" dirty="0">
                <a:solidFill>
                  <a:schemeClr val="bg2">
                    <a:lumMod val="50000"/>
                  </a:schemeClr>
                </a:solidFill>
                <a:latin typeface="+mj-lt"/>
                <a:ea typeface="KoPub돋움체 Light" panose="00000300000000000000" pitchFamily="2" charset="-127"/>
              </a:endParaRPr>
            </a:p>
          </p:txBody>
        </p:sp>
        <p:pic>
          <p:nvPicPr>
            <p:cNvPr id="25" name="그림 2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920" y1="83333" x2="26074" y2="84444"/>
                          <a14:foregroundMark x1="27914" y1="83333" x2="27914" y2="85556"/>
                          <a14:foregroundMark x1="28221" y1="82222" x2="28528" y2="88889"/>
                          <a14:foregroundMark x1="27301" y1="88889" x2="27301" y2="88889"/>
                          <a14:foregroundMark x1="28834" y1="80000" x2="28834" y2="80000"/>
                          <a14:foregroundMark x1="22393" y1="76667" x2="22393" y2="76667"/>
                          <a14:foregroundMark x1="45092" y1="28889" x2="45092" y2="28889"/>
                          <a14:foregroundMark x1="50000" y1="35556" x2="50000" y2="35556"/>
                          <a14:foregroundMark x1="55828" y1="30000" x2="55828" y2="30000"/>
                          <a14:foregroundMark x1="62883" y1="32222" x2="62883" y2="32222"/>
                          <a14:foregroundMark x1="72699" y1="31111" x2="72699" y2="31111"/>
                          <a14:foregroundMark x1="77914" y1="35556" x2="77914" y2="35556"/>
                          <a14:foregroundMark x1="77607" y1="48889" x2="77607" y2="48889"/>
                          <a14:foregroundMark x1="81288" y1="31111" x2="81288" y2="31111"/>
                          <a14:foregroundMark x1="92638" y1="42222" x2="92638" y2="42222"/>
                          <a14:foregroundMark x1="96012" y1="35556" x2="96012" y2="35556"/>
                          <a14:foregroundMark x1="90798" y1="58889" x2="90798" y2="58889"/>
                          <a14:foregroundMark x1="46626" y1="62222" x2="46626" y2="62222"/>
                          <a14:foregroundMark x1="56442" y1="43333" x2="56442" y2="43333"/>
                          <a14:backgroundMark x1="11656" y1="17778" x2="11656" y2="17778"/>
                          <a14:backgroundMark x1="31595" y1="46667" x2="31595" y2="46667"/>
                          <a14:backgroundMark x1="44479" y1="38889" x2="44479" y2="38889"/>
                          <a14:backgroundMark x1="53988" y1="51111" x2="53988" y2="51111"/>
                          <a14:backgroundMark x1="57975" y1="51111" x2="57975" y2="51111"/>
                          <a14:backgroundMark x1="65337" y1="35556" x2="65337" y2="35556"/>
                          <a14:backgroundMark x1="69632" y1="56667" x2="69632" y2="56667"/>
                          <a14:backgroundMark x1="83742" y1="36667" x2="83742" y2="36667"/>
                          <a14:backgroundMark x1="86196" y1="83333" x2="86196" y2="83333"/>
                          <a14:backgroundMark x1="45092" y1="80000" x2="45092" y2="80000"/>
                          <a14:backgroundMark x1="46319" y1="83333" x2="46319" y2="83333"/>
                          <a14:backgroundMark x1="42025" y1="82222" x2="97853" y2="84444"/>
                        </a14:backgroundRemoval>
                      </a14:imgEffect>
                    </a14:imgLayer>
                  </a14:imgProps>
                </a:ext>
              </a:extLst>
            </a:blip>
            <a:stretch>
              <a:fillRect/>
            </a:stretch>
          </p:blipFill>
          <p:spPr>
            <a:xfrm>
              <a:off x="11216640" y="22797"/>
              <a:ext cx="975360" cy="269271"/>
            </a:xfrm>
            <a:prstGeom prst="rect">
              <a:avLst/>
            </a:prstGeom>
          </p:spPr>
        </p:pic>
      </p:grpSp>
      <p:sp>
        <p:nvSpPr>
          <p:cNvPr id="15" name="TextBox 14">
            <a:extLst>
              <a:ext uri="{FF2B5EF4-FFF2-40B4-BE49-F238E27FC236}">
                <a16:creationId xmlns:a16="http://schemas.microsoft.com/office/drawing/2014/main" id="{F81F6E33-97E3-4626-AD46-5BBC15776CC2}"/>
              </a:ext>
            </a:extLst>
          </p:cNvPr>
          <p:cNvSpPr txBox="1"/>
          <p:nvPr/>
        </p:nvSpPr>
        <p:spPr>
          <a:xfrm>
            <a:off x="1659698" y="707446"/>
            <a:ext cx="7121991" cy="646331"/>
          </a:xfrm>
          <a:prstGeom prst="rect">
            <a:avLst/>
          </a:prstGeom>
          <a:noFill/>
        </p:spPr>
        <p:txBody>
          <a:bodyPr wrap="square" rtlCol="0">
            <a:spAutoFit/>
          </a:bodyPr>
          <a:lstStyle/>
          <a:p>
            <a:r>
              <a:rPr lang="en-US" altLang="ko-KR" sz="3600" b="1" dirty="0">
                <a:effectLst>
                  <a:outerShdw blurRad="38100" dist="38100" dir="2700000" algn="tl">
                    <a:srgbClr val="000000">
                      <a:alpha val="43137"/>
                    </a:srgbClr>
                  </a:outerShdw>
                </a:effectLst>
              </a:rPr>
              <a:t>6</a:t>
            </a:r>
            <a:r>
              <a:rPr lang="en-US" altLang="ko-KR" sz="3600" b="1" dirty="0" smtClean="0">
                <a:effectLst>
                  <a:outerShdw blurRad="38100" dist="38100" dir="2700000" algn="tl">
                    <a:srgbClr val="000000">
                      <a:alpha val="43137"/>
                    </a:srgbClr>
                  </a:outerShdw>
                </a:effectLst>
              </a:rPr>
              <a:t>. </a:t>
            </a:r>
            <a:r>
              <a:rPr lang="ko-KR" altLang="en-US" sz="3600" b="1" dirty="0" smtClean="0">
                <a:effectLst>
                  <a:outerShdw blurRad="38100" dist="38100" dir="2700000" algn="tl">
                    <a:srgbClr val="000000">
                      <a:alpha val="43137"/>
                    </a:srgbClr>
                  </a:outerShdw>
                </a:effectLst>
              </a:rPr>
              <a:t>예측 결과</a:t>
            </a:r>
            <a:endParaRPr lang="ko-KR" altLang="en-US" sz="3600" b="1" dirty="0">
              <a:effectLst>
                <a:outerShdw blurRad="38100" dist="38100" dir="2700000" algn="tl">
                  <a:srgbClr val="000000">
                    <a:alpha val="43137"/>
                  </a:srgbClr>
                </a:outerShdw>
              </a:effectLst>
            </a:endParaRPr>
          </a:p>
        </p:txBody>
      </p:sp>
      <p:pic>
        <p:nvPicPr>
          <p:cNvPr id="12" name="그림 11"/>
          <p:cNvPicPr>
            <a:picLocks noChangeAspect="1"/>
          </p:cNvPicPr>
          <p:nvPr/>
        </p:nvPicPr>
        <p:blipFill>
          <a:blip r:embed="rId5"/>
          <a:stretch>
            <a:fillRect/>
          </a:stretch>
        </p:blipFill>
        <p:spPr>
          <a:xfrm>
            <a:off x="5261880" y="2292325"/>
            <a:ext cx="1384934" cy="3719332"/>
          </a:xfrm>
          <a:prstGeom prst="rect">
            <a:avLst/>
          </a:prstGeom>
        </p:spPr>
      </p:pic>
      <p:pic>
        <p:nvPicPr>
          <p:cNvPr id="14" name="그림 13"/>
          <p:cNvPicPr>
            <a:picLocks noChangeAspect="1"/>
          </p:cNvPicPr>
          <p:nvPr/>
        </p:nvPicPr>
        <p:blipFill>
          <a:blip r:embed="rId6"/>
          <a:stretch>
            <a:fillRect/>
          </a:stretch>
        </p:blipFill>
        <p:spPr>
          <a:xfrm>
            <a:off x="10671654" y="2247308"/>
            <a:ext cx="1124105" cy="4042455"/>
          </a:xfrm>
          <a:prstGeom prst="rect">
            <a:avLst/>
          </a:prstGeom>
        </p:spPr>
      </p:pic>
      <p:grpSp>
        <p:nvGrpSpPr>
          <p:cNvPr id="31" name="그룹 30"/>
          <p:cNvGrpSpPr/>
          <p:nvPr/>
        </p:nvGrpSpPr>
        <p:grpSpPr>
          <a:xfrm>
            <a:off x="7112820" y="2272948"/>
            <a:ext cx="3664755" cy="3899672"/>
            <a:chOff x="8090030" y="1135296"/>
            <a:chExt cx="3664755" cy="3899672"/>
          </a:xfrm>
        </p:grpSpPr>
        <p:pic>
          <p:nvPicPr>
            <p:cNvPr id="16" name="그림 15"/>
            <p:cNvPicPr>
              <a:picLocks noChangeAspect="1"/>
            </p:cNvPicPr>
            <p:nvPr/>
          </p:nvPicPr>
          <p:blipFill>
            <a:blip r:embed="rId7"/>
            <a:stretch>
              <a:fillRect/>
            </a:stretch>
          </p:blipFill>
          <p:spPr>
            <a:xfrm>
              <a:off x="8408290" y="1617281"/>
              <a:ext cx="2695575" cy="619125"/>
            </a:xfrm>
            <a:prstGeom prst="rect">
              <a:avLst/>
            </a:prstGeom>
          </p:spPr>
        </p:pic>
        <p:pic>
          <p:nvPicPr>
            <p:cNvPr id="17" name="그림 16"/>
            <p:cNvPicPr>
              <a:picLocks noChangeAspect="1"/>
            </p:cNvPicPr>
            <p:nvPr/>
          </p:nvPicPr>
          <p:blipFill>
            <a:blip r:embed="rId8"/>
            <a:stretch>
              <a:fillRect/>
            </a:stretch>
          </p:blipFill>
          <p:spPr>
            <a:xfrm>
              <a:off x="8423114" y="2746052"/>
              <a:ext cx="2705100" cy="638175"/>
            </a:xfrm>
            <a:prstGeom prst="rect">
              <a:avLst/>
            </a:prstGeom>
          </p:spPr>
        </p:pic>
        <p:pic>
          <p:nvPicPr>
            <p:cNvPr id="18" name="그림 17"/>
            <p:cNvPicPr>
              <a:picLocks noChangeAspect="1"/>
            </p:cNvPicPr>
            <p:nvPr/>
          </p:nvPicPr>
          <p:blipFill>
            <a:blip r:embed="rId9"/>
            <a:stretch>
              <a:fillRect/>
            </a:stretch>
          </p:blipFill>
          <p:spPr>
            <a:xfrm>
              <a:off x="8408290" y="3825293"/>
              <a:ext cx="1866900" cy="1209675"/>
            </a:xfrm>
            <a:prstGeom prst="rect">
              <a:avLst/>
            </a:prstGeom>
          </p:spPr>
        </p:pic>
        <p:sp>
          <p:nvSpPr>
            <p:cNvPr id="27" name="TextBox 26">
              <a:extLst>
                <a:ext uri="{FF2B5EF4-FFF2-40B4-BE49-F238E27FC236}">
                  <a16:creationId xmlns:a16="http://schemas.microsoft.com/office/drawing/2014/main" id="{F81F6E33-97E3-4626-AD46-5BBC15776CC2}"/>
                </a:ext>
              </a:extLst>
            </p:cNvPr>
            <p:cNvSpPr txBox="1"/>
            <p:nvPr/>
          </p:nvSpPr>
          <p:spPr>
            <a:xfrm>
              <a:off x="8090030" y="1135296"/>
              <a:ext cx="2394060"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Decision Tree</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sp>
          <p:nvSpPr>
            <p:cNvPr id="29" name="TextBox 28">
              <a:extLst>
                <a:ext uri="{FF2B5EF4-FFF2-40B4-BE49-F238E27FC236}">
                  <a16:creationId xmlns:a16="http://schemas.microsoft.com/office/drawing/2014/main" id="{F81F6E33-97E3-4626-AD46-5BBC15776CC2}"/>
                </a:ext>
              </a:extLst>
            </p:cNvPr>
            <p:cNvSpPr txBox="1"/>
            <p:nvPr/>
          </p:nvSpPr>
          <p:spPr>
            <a:xfrm>
              <a:off x="8090030" y="2280597"/>
              <a:ext cx="2768204"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Random Forest</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sp>
          <p:nvSpPr>
            <p:cNvPr id="30" name="TextBox 29">
              <a:extLst>
                <a:ext uri="{FF2B5EF4-FFF2-40B4-BE49-F238E27FC236}">
                  <a16:creationId xmlns:a16="http://schemas.microsoft.com/office/drawing/2014/main" id="{F81F6E33-97E3-4626-AD46-5BBC15776CC2}"/>
                </a:ext>
              </a:extLst>
            </p:cNvPr>
            <p:cNvSpPr txBox="1"/>
            <p:nvPr/>
          </p:nvSpPr>
          <p:spPr>
            <a:xfrm>
              <a:off x="8090030" y="3517953"/>
              <a:ext cx="3664755"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K Nearest Neighbors</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grpSp>
      <p:grpSp>
        <p:nvGrpSpPr>
          <p:cNvPr id="33" name="그룹 32"/>
          <p:cNvGrpSpPr/>
          <p:nvPr/>
        </p:nvGrpSpPr>
        <p:grpSpPr>
          <a:xfrm>
            <a:off x="1750559" y="2331336"/>
            <a:ext cx="3669051" cy="3539710"/>
            <a:chOff x="1791860" y="1353777"/>
            <a:chExt cx="3669051" cy="3539710"/>
          </a:xfrm>
        </p:grpSpPr>
        <p:pic>
          <p:nvPicPr>
            <p:cNvPr id="10" name="그림 9"/>
            <p:cNvPicPr>
              <a:picLocks noChangeAspect="1"/>
            </p:cNvPicPr>
            <p:nvPr/>
          </p:nvPicPr>
          <p:blipFill>
            <a:blip r:embed="rId10"/>
            <a:stretch>
              <a:fillRect/>
            </a:stretch>
          </p:blipFill>
          <p:spPr>
            <a:xfrm>
              <a:off x="2164891" y="1883228"/>
              <a:ext cx="2781300" cy="723900"/>
            </a:xfrm>
            <a:prstGeom prst="rect">
              <a:avLst/>
            </a:prstGeom>
          </p:spPr>
        </p:pic>
        <p:pic>
          <p:nvPicPr>
            <p:cNvPr id="11" name="그림 10"/>
            <p:cNvPicPr>
              <a:picLocks noChangeAspect="1"/>
            </p:cNvPicPr>
            <p:nvPr/>
          </p:nvPicPr>
          <p:blipFill>
            <a:blip r:embed="rId11"/>
            <a:stretch>
              <a:fillRect/>
            </a:stretch>
          </p:blipFill>
          <p:spPr>
            <a:xfrm>
              <a:off x="2162390" y="2942219"/>
              <a:ext cx="2743200" cy="742950"/>
            </a:xfrm>
            <a:prstGeom prst="rect">
              <a:avLst/>
            </a:prstGeom>
          </p:spPr>
        </p:pic>
        <p:pic>
          <p:nvPicPr>
            <p:cNvPr id="13" name="그림 12"/>
            <p:cNvPicPr>
              <a:picLocks noChangeAspect="1"/>
            </p:cNvPicPr>
            <p:nvPr/>
          </p:nvPicPr>
          <p:blipFill>
            <a:blip r:embed="rId12"/>
            <a:stretch>
              <a:fillRect/>
            </a:stretch>
          </p:blipFill>
          <p:spPr>
            <a:xfrm>
              <a:off x="2207753" y="4207687"/>
              <a:ext cx="2695575" cy="685800"/>
            </a:xfrm>
            <a:prstGeom prst="rect">
              <a:avLst/>
            </a:prstGeom>
          </p:spPr>
        </p:pic>
        <p:sp>
          <p:nvSpPr>
            <p:cNvPr id="26" name="TextBox 25">
              <a:extLst>
                <a:ext uri="{FF2B5EF4-FFF2-40B4-BE49-F238E27FC236}">
                  <a16:creationId xmlns:a16="http://schemas.microsoft.com/office/drawing/2014/main" id="{F81F6E33-97E3-4626-AD46-5BBC15776CC2}"/>
                </a:ext>
              </a:extLst>
            </p:cNvPr>
            <p:cNvSpPr txBox="1"/>
            <p:nvPr/>
          </p:nvSpPr>
          <p:spPr>
            <a:xfrm>
              <a:off x="1791860" y="1353777"/>
              <a:ext cx="2394060"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Decision Tree</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F81F6E33-97E3-4626-AD46-5BBC15776CC2}"/>
                </a:ext>
              </a:extLst>
            </p:cNvPr>
            <p:cNvSpPr txBox="1"/>
            <p:nvPr/>
          </p:nvSpPr>
          <p:spPr>
            <a:xfrm>
              <a:off x="1791860" y="2524100"/>
              <a:ext cx="2768204"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Random Forest</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sp>
          <p:nvSpPr>
            <p:cNvPr id="32" name="TextBox 31">
              <a:extLst>
                <a:ext uri="{FF2B5EF4-FFF2-40B4-BE49-F238E27FC236}">
                  <a16:creationId xmlns:a16="http://schemas.microsoft.com/office/drawing/2014/main" id="{F81F6E33-97E3-4626-AD46-5BBC15776CC2}"/>
                </a:ext>
              </a:extLst>
            </p:cNvPr>
            <p:cNvSpPr txBox="1"/>
            <p:nvPr/>
          </p:nvSpPr>
          <p:spPr>
            <a:xfrm>
              <a:off x="1796156" y="3690326"/>
              <a:ext cx="3664755" cy="461665"/>
            </a:xfrm>
            <a:prstGeom prst="rect">
              <a:avLst/>
            </a:prstGeom>
            <a:noFill/>
          </p:spPr>
          <p:txBody>
            <a:bodyPr wrap="square" rtlCol="0">
              <a:spAutoFit/>
            </a:bodyPr>
            <a:lstStyle/>
            <a:p>
              <a:r>
                <a:rPr lang="en-US" altLang="ko-KR" sz="2400" b="1" dirty="0" smtClean="0">
                  <a:solidFill>
                    <a:schemeClr val="tx2">
                      <a:lumMod val="60000"/>
                      <a:lumOff val="40000"/>
                    </a:schemeClr>
                  </a:solidFill>
                  <a:effectLst>
                    <a:outerShdw blurRad="38100" dist="38100" dir="2700000" algn="tl">
                      <a:srgbClr val="000000">
                        <a:alpha val="43137"/>
                      </a:srgbClr>
                    </a:outerShdw>
                  </a:effectLst>
                </a:rPr>
                <a:t>- K Nearest Neighbors</a:t>
              </a:r>
              <a:endParaRPr lang="ko-KR" altLang="en-US" sz="2400" b="1" dirty="0">
                <a:solidFill>
                  <a:schemeClr val="tx2">
                    <a:lumMod val="60000"/>
                    <a:lumOff val="40000"/>
                  </a:schemeClr>
                </a:solidFill>
                <a:effectLst>
                  <a:outerShdw blurRad="38100" dist="38100" dir="2700000" algn="tl">
                    <a:srgbClr val="000000">
                      <a:alpha val="43137"/>
                    </a:srgbClr>
                  </a:outerShdw>
                </a:effectLst>
              </a:endParaRPr>
            </a:p>
          </p:txBody>
        </p:sp>
      </p:grpSp>
      <p:sp>
        <p:nvSpPr>
          <p:cNvPr id="34" name="TextBox 33">
            <a:extLst>
              <a:ext uri="{FF2B5EF4-FFF2-40B4-BE49-F238E27FC236}">
                <a16:creationId xmlns:a16="http://schemas.microsoft.com/office/drawing/2014/main" id="{F81F6E33-97E3-4626-AD46-5BBC15776CC2}"/>
              </a:ext>
            </a:extLst>
          </p:cNvPr>
          <p:cNvSpPr txBox="1"/>
          <p:nvPr/>
        </p:nvSpPr>
        <p:spPr>
          <a:xfrm>
            <a:off x="1680148" y="1613262"/>
            <a:ext cx="3739461" cy="523220"/>
          </a:xfrm>
          <a:prstGeom prst="rect">
            <a:avLst/>
          </a:prstGeom>
          <a:noFill/>
        </p:spPr>
        <p:txBody>
          <a:bodyPr wrap="square" rtlCol="0">
            <a:spAutoFit/>
          </a:bodyPr>
          <a:lstStyle/>
          <a:p>
            <a:r>
              <a:rPr lang="en-US" altLang="ko-KR" sz="2800" b="1" dirty="0">
                <a:effectLst>
                  <a:outerShdw blurRad="38100" dist="38100" dir="2700000" algn="tl">
                    <a:srgbClr val="000000">
                      <a:alpha val="43137"/>
                    </a:srgbClr>
                  </a:outerShdw>
                </a:effectLst>
              </a:rPr>
              <a:t>Test </a:t>
            </a:r>
            <a:r>
              <a:rPr lang="en-US" altLang="ko-KR" sz="2800" b="1" dirty="0" smtClean="0">
                <a:effectLst>
                  <a:outerShdw blurRad="38100" dist="38100" dir="2700000" algn="tl">
                    <a:srgbClr val="000000">
                      <a:alpha val="43137"/>
                    </a:srgbClr>
                  </a:outerShdw>
                </a:effectLst>
              </a:rPr>
              <a:t>Data (</a:t>
            </a:r>
            <a:r>
              <a:rPr lang="en-US" altLang="ko-KR" sz="2800" b="1" dirty="0" smtClean="0">
                <a:effectLst>
                  <a:outerShdw blurRad="38100" dist="38100" dir="2700000" algn="tl">
                    <a:srgbClr val="000000">
                      <a:alpha val="43137"/>
                    </a:srgbClr>
                  </a:outerShdw>
                </a:effectLst>
              </a:rPr>
              <a:t>331</a:t>
            </a:r>
            <a:r>
              <a:rPr lang="en-US" altLang="ko-KR" sz="2800" b="1" dirty="0">
                <a:effectLst>
                  <a:outerShdw blurRad="38100" dist="38100" dir="2700000" algn="tl">
                    <a:srgbClr val="000000">
                      <a:alpha val="43137"/>
                    </a:srgbClr>
                  </a:outerShdw>
                </a:effectLst>
              </a:rPr>
              <a:t> </a:t>
            </a:r>
            <a:r>
              <a:rPr lang="en-US" altLang="ko-KR" sz="2800" b="1" dirty="0" smtClean="0">
                <a:effectLst>
                  <a:outerShdw blurRad="38100" dist="38100" dir="2700000" algn="tl">
                    <a:srgbClr val="000000">
                      <a:alpha val="43137"/>
                    </a:srgbClr>
                  </a:outerShdw>
                </a:effectLst>
              </a:rPr>
              <a:t>rows</a:t>
            </a:r>
            <a:r>
              <a:rPr lang="en-US" altLang="ko-KR" sz="2800" b="1" dirty="0" smtClean="0">
                <a:effectLst>
                  <a:outerShdw blurRad="38100" dist="38100" dir="2700000" algn="tl">
                    <a:srgbClr val="000000">
                      <a:alpha val="43137"/>
                    </a:srgbClr>
                  </a:outerShdw>
                </a:effectLst>
              </a:rPr>
              <a:t>)</a:t>
            </a:r>
            <a:endParaRPr lang="ko-KR" altLang="en-US" sz="2800" b="1" dirty="0">
              <a:effectLst>
                <a:outerShdw blurRad="38100" dist="38100" dir="2700000" algn="tl">
                  <a:srgbClr val="000000">
                    <a:alpha val="43137"/>
                  </a:srgbClr>
                </a:outerShdw>
              </a:effectLst>
            </a:endParaRPr>
          </a:p>
        </p:txBody>
      </p:sp>
      <p:sp>
        <p:nvSpPr>
          <p:cNvPr id="35" name="TextBox 34">
            <a:extLst>
              <a:ext uri="{FF2B5EF4-FFF2-40B4-BE49-F238E27FC236}">
                <a16:creationId xmlns:a16="http://schemas.microsoft.com/office/drawing/2014/main" id="{F81F6E33-97E3-4626-AD46-5BBC15776CC2}"/>
              </a:ext>
            </a:extLst>
          </p:cNvPr>
          <p:cNvSpPr txBox="1"/>
          <p:nvPr/>
        </p:nvSpPr>
        <p:spPr>
          <a:xfrm>
            <a:off x="7030910" y="1592402"/>
            <a:ext cx="4287330" cy="523220"/>
          </a:xfrm>
          <a:prstGeom prst="rect">
            <a:avLst/>
          </a:prstGeom>
          <a:noFill/>
        </p:spPr>
        <p:txBody>
          <a:bodyPr wrap="square" rtlCol="0">
            <a:spAutoFit/>
          </a:bodyPr>
          <a:lstStyle/>
          <a:p>
            <a:r>
              <a:rPr lang="ko-KR" altLang="en-US" sz="2800" b="1" dirty="0" smtClean="0">
                <a:effectLst>
                  <a:outerShdw blurRad="38100" dist="38100" dir="2700000" algn="tl">
                    <a:srgbClr val="000000">
                      <a:alpha val="43137"/>
                    </a:srgbClr>
                  </a:outerShdw>
                </a:effectLst>
              </a:rPr>
              <a:t>성별</a:t>
            </a:r>
            <a:r>
              <a:rPr lang="en-US" altLang="ko-KR" sz="2800" b="1" dirty="0" smtClean="0">
                <a:effectLst>
                  <a:outerShdw blurRad="38100" dist="38100" dir="2700000" algn="tl">
                    <a:srgbClr val="000000">
                      <a:alpha val="43137"/>
                    </a:srgbClr>
                  </a:outerShdw>
                </a:effectLst>
              </a:rPr>
              <a:t>(Sex)</a:t>
            </a:r>
            <a:r>
              <a:rPr lang="ko-KR" altLang="en-US" sz="2800" b="1" dirty="0" smtClean="0">
                <a:effectLst>
                  <a:outerShdw blurRad="38100" dist="38100" dir="2700000" algn="tl">
                    <a:srgbClr val="000000">
                      <a:alpha val="43137"/>
                    </a:srgbClr>
                  </a:outerShdw>
                </a:effectLst>
              </a:rPr>
              <a:t> </a:t>
            </a:r>
            <a:r>
              <a:rPr lang="ko-KR" altLang="en-US" sz="2800" b="1" dirty="0" smtClean="0">
                <a:effectLst>
                  <a:outerShdw blurRad="38100" dist="38100" dir="2700000" algn="tl">
                    <a:srgbClr val="000000">
                      <a:alpha val="43137"/>
                    </a:srgbClr>
                  </a:outerShdw>
                </a:effectLst>
              </a:rPr>
              <a:t>컬럼이 없으면</a:t>
            </a:r>
            <a:r>
              <a:rPr lang="en-US" altLang="ko-KR" sz="2800" b="1" dirty="0" smtClean="0">
                <a:effectLst>
                  <a:outerShdw blurRad="38100" dist="38100" dir="2700000" algn="tl">
                    <a:srgbClr val="000000">
                      <a:alpha val="43137"/>
                    </a:srgbClr>
                  </a:outerShdw>
                </a:effectLst>
              </a:rPr>
              <a:t>?</a:t>
            </a:r>
            <a:endParaRPr lang="ko-KR" altLang="en-US" sz="2800" b="1" dirty="0">
              <a:effectLst>
                <a:outerShdw blurRad="38100" dist="38100" dir="2700000" algn="tl">
                  <a:srgbClr val="000000">
                    <a:alpha val="43137"/>
                  </a:srgbClr>
                </a:outerShdw>
              </a:effectLst>
            </a:endParaRPr>
          </a:p>
        </p:txBody>
      </p:sp>
      <p:pic>
        <p:nvPicPr>
          <p:cNvPr id="36" name="그림 35"/>
          <p:cNvPicPr>
            <a:picLocks noChangeAspect="1"/>
          </p:cNvPicPr>
          <p:nvPr/>
        </p:nvPicPr>
        <p:blipFill>
          <a:blip r:embed="rId13"/>
          <a:stretch>
            <a:fillRect/>
          </a:stretch>
        </p:blipFill>
        <p:spPr>
          <a:xfrm>
            <a:off x="7334250" y="359512"/>
            <a:ext cx="4857750" cy="428625"/>
          </a:xfrm>
          <a:prstGeom prst="rect">
            <a:avLst/>
          </a:prstGeom>
        </p:spPr>
      </p:pic>
      <p:pic>
        <p:nvPicPr>
          <p:cNvPr id="37" name="그림 36"/>
          <p:cNvPicPr>
            <a:picLocks noChangeAspect="1"/>
          </p:cNvPicPr>
          <p:nvPr/>
        </p:nvPicPr>
        <p:blipFill>
          <a:blip r:embed="rId14"/>
          <a:stretch>
            <a:fillRect/>
          </a:stretch>
        </p:blipFill>
        <p:spPr>
          <a:xfrm>
            <a:off x="7680854" y="717946"/>
            <a:ext cx="4267200" cy="838200"/>
          </a:xfrm>
          <a:prstGeom prst="rect">
            <a:avLst/>
          </a:prstGeom>
        </p:spPr>
      </p:pic>
      <p:sp>
        <p:nvSpPr>
          <p:cNvPr id="38" name="직사각형 37"/>
          <p:cNvSpPr/>
          <p:nvPr/>
        </p:nvSpPr>
        <p:spPr>
          <a:xfrm>
            <a:off x="5257247" y="3036424"/>
            <a:ext cx="1369247" cy="23603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6630393"/>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1789</TotalTime>
  <Words>547</Words>
  <Application>Microsoft Office PowerPoint</Application>
  <PresentationFormat>와이드스크린</PresentationFormat>
  <Paragraphs>103</Paragraphs>
  <Slides>10</Slides>
  <Notes>8</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10</vt:i4>
      </vt:variant>
    </vt:vector>
  </HeadingPairs>
  <TitlesOfParts>
    <vt:vector size="15" baseType="lpstr">
      <vt:lpstr>KoPub돋움체 Light</vt:lpstr>
      <vt:lpstr>맑은 고딕</vt:lpstr>
      <vt:lpstr>Arial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이창호</dc:creator>
  <cp:lastModifiedBy>User</cp:lastModifiedBy>
  <cp:revision>175</cp:revision>
  <dcterms:created xsi:type="dcterms:W3CDTF">2018-03-18T05:19:40Z</dcterms:created>
  <dcterms:modified xsi:type="dcterms:W3CDTF">2019-08-28T07:43:27Z</dcterms:modified>
</cp:coreProperties>
</file>